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92" r:id="rId4"/>
    <p:sldId id="290" r:id="rId5"/>
    <p:sldId id="293" r:id="rId6"/>
    <p:sldId id="291" r:id="rId7"/>
    <p:sldId id="302" r:id="rId8"/>
    <p:sldId id="308" r:id="rId9"/>
    <p:sldId id="309" r:id="rId10"/>
    <p:sldId id="311" r:id="rId11"/>
    <p:sldId id="294" r:id="rId12"/>
    <p:sldId id="295" r:id="rId13"/>
    <p:sldId id="310" r:id="rId14"/>
    <p:sldId id="296" r:id="rId15"/>
    <p:sldId id="298" r:id="rId16"/>
    <p:sldId id="301" r:id="rId17"/>
    <p:sldId id="299" r:id="rId18"/>
    <p:sldId id="303" r:id="rId19"/>
    <p:sldId id="304" r:id="rId20"/>
    <p:sldId id="305" r:id="rId21"/>
    <p:sldId id="306" r:id="rId22"/>
    <p:sldId id="307" r:id="rId23"/>
    <p:sldId id="287" r:id="rId24"/>
    <p:sldId id="313" r:id="rId25"/>
    <p:sldId id="315" r:id="rId26"/>
    <p:sldId id="312" r:id="rId27"/>
    <p:sldId id="261" r:id="rId28"/>
    <p:sldId id="314" r:id="rId29"/>
    <p:sldId id="266" r:id="rId30"/>
    <p:sldId id="31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5E7"/>
    <a:srgbClr val="FEE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C4440-8C58-4C36-A02B-6BDAA3A1767F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A24764CA-C0E2-4FEF-9648-8A381D0A2036}">
      <dgm:prSet phldrT="[Testo]"/>
      <dgm:spPr/>
      <dgm:t>
        <a:bodyPr/>
        <a:lstStyle/>
        <a:p>
          <a:r>
            <a:rPr lang="it-IT" dirty="0" smtClean="0"/>
            <a:t>1°</a:t>
          </a:r>
          <a:r>
            <a:rPr lang="it-IT" baseline="0" dirty="0" smtClean="0"/>
            <a:t> LIVELLO</a:t>
          </a:r>
          <a:endParaRPr lang="it-IT" dirty="0"/>
        </a:p>
      </dgm:t>
    </dgm:pt>
    <dgm:pt modelId="{BF516DB5-4A1C-45FC-B3C8-EE00AB2B4A65}" type="parTrans" cxnId="{AB1964BE-799E-4FDE-8C54-244AAD34CC43}">
      <dgm:prSet/>
      <dgm:spPr/>
      <dgm:t>
        <a:bodyPr/>
        <a:lstStyle/>
        <a:p>
          <a:endParaRPr lang="it-IT"/>
        </a:p>
      </dgm:t>
    </dgm:pt>
    <dgm:pt modelId="{FEB59968-5BCE-430A-B0FD-57B2AF6E6DBF}" type="sibTrans" cxnId="{AB1964BE-799E-4FDE-8C54-244AAD34CC43}">
      <dgm:prSet/>
      <dgm:spPr/>
      <dgm:t>
        <a:bodyPr/>
        <a:lstStyle/>
        <a:p>
          <a:endParaRPr lang="it-IT"/>
        </a:p>
      </dgm:t>
    </dgm:pt>
    <dgm:pt modelId="{0B209CBC-087B-4941-9632-5CE39C5EEA96}">
      <dgm:prSet phldrT="[Testo]"/>
      <dgm:spPr/>
      <dgm:t>
        <a:bodyPr/>
        <a:lstStyle/>
        <a:p>
          <a:r>
            <a:rPr lang="it-IT" b="1" dirty="0" smtClean="0"/>
            <a:t>Docente in formazione e prova</a:t>
          </a:r>
          <a:endParaRPr lang="it-IT" b="1" dirty="0"/>
        </a:p>
      </dgm:t>
    </dgm:pt>
    <dgm:pt modelId="{AA7DFB8C-5598-47EE-9006-F4201D1D2336}" type="parTrans" cxnId="{88FDA376-03AB-46B8-9D1B-BB855734C099}">
      <dgm:prSet/>
      <dgm:spPr/>
      <dgm:t>
        <a:bodyPr/>
        <a:lstStyle/>
        <a:p>
          <a:endParaRPr lang="it-IT"/>
        </a:p>
      </dgm:t>
    </dgm:pt>
    <dgm:pt modelId="{D3FDB651-3BB4-4EF1-A0AC-1E01DBF12170}" type="sibTrans" cxnId="{88FDA376-03AB-46B8-9D1B-BB855734C099}">
      <dgm:prSet/>
      <dgm:spPr/>
      <dgm:t>
        <a:bodyPr/>
        <a:lstStyle/>
        <a:p>
          <a:endParaRPr lang="it-IT"/>
        </a:p>
      </dgm:t>
    </dgm:pt>
    <dgm:pt modelId="{BFBE8C43-C3D0-4DC1-BC7B-8641B36CCEC5}">
      <dgm:prSet phldrT="[Testo]"/>
      <dgm:spPr/>
      <dgm:t>
        <a:bodyPr/>
        <a:lstStyle/>
        <a:p>
          <a:r>
            <a:rPr lang="it-IT" dirty="0" smtClean="0"/>
            <a:t>2°</a:t>
          </a:r>
          <a:r>
            <a:rPr lang="it-IT" baseline="0" dirty="0" smtClean="0"/>
            <a:t> LIVELLO</a:t>
          </a:r>
          <a:endParaRPr lang="it-IT" dirty="0"/>
        </a:p>
      </dgm:t>
    </dgm:pt>
    <dgm:pt modelId="{87FE0EA8-1161-4343-AA83-2FA182C99412}" type="parTrans" cxnId="{BD6B74DA-8E96-47A6-9936-10852CEEB264}">
      <dgm:prSet/>
      <dgm:spPr/>
      <dgm:t>
        <a:bodyPr/>
        <a:lstStyle/>
        <a:p>
          <a:endParaRPr lang="it-IT"/>
        </a:p>
      </dgm:t>
    </dgm:pt>
    <dgm:pt modelId="{326FCC7C-BD09-4AC5-A7D9-4435C7F18113}" type="sibTrans" cxnId="{BD6B74DA-8E96-47A6-9936-10852CEEB264}">
      <dgm:prSet/>
      <dgm:spPr/>
      <dgm:t>
        <a:bodyPr/>
        <a:lstStyle/>
        <a:p>
          <a:endParaRPr lang="it-IT"/>
        </a:p>
      </dgm:t>
    </dgm:pt>
    <dgm:pt modelId="{0EBD4F7F-E097-45E7-BB71-514E12154FDC}">
      <dgm:prSet phldrT="[Testo]"/>
      <dgm:spPr/>
      <dgm:t>
        <a:bodyPr/>
        <a:lstStyle/>
        <a:p>
          <a:r>
            <a:rPr lang="it-IT" b="1" dirty="0" smtClean="0"/>
            <a:t>Docente con competenza accreditata </a:t>
          </a:r>
          <a:endParaRPr lang="it-IT" b="1" dirty="0"/>
        </a:p>
      </dgm:t>
    </dgm:pt>
    <dgm:pt modelId="{4A0B8553-8341-454C-9DF2-FC1140855A89}" type="parTrans" cxnId="{549F5665-FD7C-4D55-BD6C-56DE25863560}">
      <dgm:prSet/>
      <dgm:spPr/>
      <dgm:t>
        <a:bodyPr/>
        <a:lstStyle/>
        <a:p>
          <a:endParaRPr lang="it-IT"/>
        </a:p>
      </dgm:t>
    </dgm:pt>
    <dgm:pt modelId="{A0FA427F-6495-43BD-8E89-9C0108B9A67E}" type="sibTrans" cxnId="{549F5665-FD7C-4D55-BD6C-56DE25863560}">
      <dgm:prSet/>
      <dgm:spPr/>
      <dgm:t>
        <a:bodyPr/>
        <a:lstStyle/>
        <a:p>
          <a:endParaRPr lang="it-IT"/>
        </a:p>
      </dgm:t>
    </dgm:pt>
    <dgm:pt modelId="{D973DC63-0C8B-4455-B625-202C357050FC}">
      <dgm:prSet phldrT="[Testo]"/>
      <dgm:spPr/>
      <dgm:t>
        <a:bodyPr/>
        <a:lstStyle/>
        <a:p>
          <a:r>
            <a:rPr lang="it-IT" dirty="0" smtClean="0"/>
            <a:t>Fase intermedia connotata dalla padronanza degli standard  professionali attesi</a:t>
          </a:r>
          <a:endParaRPr lang="it-IT" dirty="0"/>
        </a:p>
      </dgm:t>
    </dgm:pt>
    <dgm:pt modelId="{B4EF8D81-A5C3-41D0-A650-8D63EECF5995}" type="parTrans" cxnId="{047E0DDD-37ED-44B8-9583-534F74EDD7DE}">
      <dgm:prSet/>
      <dgm:spPr/>
      <dgm:t>
        <a:bodyPr/>
        <a:lstStyle/>
        <a:p>
          <a:endParaRPr lang="it-IT"/>
        </a:p>
      </dgm:t>
    </dgm:pt>
    <dgm:pt modelId="{997B61F1-9302-441B-AEC5-4A8D2F78ADD8}" type="sibTrans" cxnId="{047E0DDD-37ED-44B8-9583-534F74EDD7DE}">
      <dgm:prSet/>
      <dgm:spPr/>
      <dgm:t>
        <a:bodyPr/>
        <a:lstStyle/>
        <a:p>
          <a:endParaRPr lang="it-IT"/>
        </a:p>
      </dgm:t>
    </dgm:pt>
    <dgm:pt modelId="{52E5CD7B-9E38-4C96-AF1C-F926DCCB49E7}">
      <dgm:prSet phldrT="[Testo]"/>
      <dgm:spPr/>
      <dgm:t>
        <a:bodyPr/>
        <a:lstStyle/>
        <a:p>
          <a:r>
            <a:rPr lang="it-IT" dirty="0" smtClean="0"/>
            <a:t>3° LIVELLO</a:t>
          </a:r>
          <a:endParaRPr lang="it-IT" dirty="0"/>
        </a:p>
      </dgm:t>
    </dgm:pt>
    <dgm:pt modelId="{1A8704A0-508D-47D2-821A-7CCD8A559F53}" type="parTrans" cxnId="{C3987B82-213E-4BAA-ACC0-143668EDCCB4}">
      <dgm:prSet/>
      <dgm:spPr/>
      <dgm:t>
        <a:bodyPr/>
        <a:lstStyle/>
        <a:p>
          <a:endParaRPr lang="it-IT"/>
        </a:p>
      </dgm:t>
    </dgm:pt>
    <dgm:pt modelId="{02F1D4DA-BBAF-4C4F-AD19-A416682F3D05}" type="sibTrans" cxnId="{C3987B82-213E-4BAA-ACC0-143668EDCCB4}">
      <dgm:prSet/>
      <dgm:spPr/>
      <dgm:t>
        <a:bodyPr/>
        <a:lstStyle/>
        <a:p>
          <a:endParaRPr lang="it-IT"/>
        </a:p>
      </dgm:t>
    </dgm:pt>
    <dgm:pt modelId="{16D71B2D-0979-49A3-AF2F-D4E6D7234ECF}">
      <dgm:prSet phldrT="[Testo]"/>
      <dgm:spPr/>
      <dgm:t>
        <a:bodyPr/>
        <a:lstStyle/>
        <a:p>
          <a:r>
            <a:rPr lang="it-IT" b="1" dirty="0" smtClean="0"/>
            <a:t>Docente esperto </a:t>
          </a:r>
          <a:endParaRPr lang="it-IT" b="1" dirty="0"/>
        </a:p>
      </dgm:t>
    </dgm:pt>
    <dgm:pt modelId="{818EF235-E255-431C-B640-53493F5BB964}" type="parTrans" cxnId="{11669B78-5374-4766-B0B8-D932E942E7A0}">
      <dgm:prSet/>
      <dgm:spPr/>
      <dgm:t>
        <a:bodyPr/>
        <a:lstStyle/>
        <a:p>
          <a:endParaRPr lang="it-IT"/>
        </a:p>
      </dgm:t>
    </dgm:pt>
    <dgm:pt modelId="{871B067C-3B24-4ED7-B95F-7873AE921519}" type="sibTrans" cxnId="{11669B78-5374-4766-B0B8-D932E942E7A0}">
      <dgm:prSet/>
      <dgm:spPr/>
      <dgm:t>
        <a:bodyPr/>
        <a:lstStyle/>
        <a:p>
          <a:endParaRPr lang="it-IT"/>
        </a:p>
      </dgm:t>
    </dgm:pt>
    <dgm:pt modelId="{4B561074-503D-4A2F-86A6-F737C219C7EA}">
      <dgm:prSet phldrT="[Testo]"/>
      <dgm:spPr/>
      <dgm:t>
        <a:bodyPr/>
        <a:lstStyle/>
        <a:p>
          <a:r>
            <a:rPr lang="it-IT" dirty="0" smtClean="0"/>
            <a:t>Fase avanzata connotata da esperienza e coinvolgimento della comunità professionale</a:t>
          </a:r>
          <a:endParaRPr lang="it-IT" dirty="0"/>
        </a:p>
      </dgm:t>
    </dgm:pt>
    <dgm:pt modelId="{3300CB3F-D6D7-43F9-9B03-A5A1C23E7872}" type="parTrans" cxnId="{0A8FA6A1-65E5-4675-AF25-892822D332C7}">
      <dgm:prSet/>
      <dgm:spPr/>
      <dgm:t>
        <a:bodyPr/>
        <a:lstStyle/>
        <a:p>
          <a:endParaRPr lang="it-IT"/>
        </a:p>
      </dgm:t>
    </dgm:pt>
    <dgm:pt modelId="{24C4F5D4-15EF-4F62-B661-9A08BE8968E2}" type="sibTrans" cxnId="{0A8FA6A1-65E5-4675-AF25-892822D332C7}">
      <dgm:prSet/>
      <dgm:spPr/>
      <dgm:t>
        <a:bodyPr/>
        <a:lstStyle/>
        <a:p>
          <a:endParaRPr lang="it-IT"/>
        </a:p>
      </dgm:t>
    </dgm:pt>
    <dgm:pt modelId="{0A71D62C-3F5F-4CFC-8C30-DAADDF23E4F3}">
      <dgm:prSet phldrT="[Testo]"/>
      <dgm:spPr/>
      <dgm:t>
        <a:bodyPr/>
        <a:lstStyle/>
        <a:p>
          <a:r>
            <a:rPr lang="it-IT" dirty="0" smtClean="0"/>
            <a:t>Fase iniziale della costruzione delle competenze professionali</a:t>
          </a:r>
          <a:endParaRPr lang="it-IT" dirty="0"/>
        </a:p>
      </dgm:t>
    </dgm:pt>
    <dgm:pt modelId="{9DD56E61-EF0E-4B12-8F25-44EB6B0BC647}" type="parTrans" cxnId="{F8495F00-9C86-4DD5-8B2F-18741F6796E7}">
      <dgm:prSet/>
      <dgm:spPr/>
      <dgm:t>
        <a:bodyPr/>
        <a:lstStyle/>
        <a:p>
          <a:endParaRPr lang="it-IT"/>
        </a:p>
      </dgm:t>
    </dgm:pt>
    <dgm:pt modelId="{AC4AC9AE-7A6C-49FB-8BDE-AB3075B1BA26}" type="sibTrans" cxnId="{F8495F00-9C86-4DD5-8B2F-18741F6796E7}">
      <dgm:prSet/>
      <dgm:spPr/>
      <dgm:t>
        <a:bodyPr/>
        <a:lstStyle/>
        <a:p>
          <a:endParaRPr lang="it-IT"/>
        </a:p>
      </dgm:t>
    </dgm:pt>
    <dgm:pt modelId="{26339F61-ED15-4C69-9883-3D8A791C53C3}" type="pres">
      <dgm:prSet presAssocID="{1A7C4440-8C58-4C36-A02B-6BDAA3A176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97F492-A34C-4563-95BA-AE2D367DF7C2}" type="pres">
      <dgm:prSet presAssocID="{A24764CA-C0E2-4FEF-9648-8A381D0A2036}" presName="composite" presStyleCnt="0"/>
      <dgm:spPr/>
    </dgm:pt>
    <dgm:pt modelId="{ECE4FA44-F65D-4B98-A250-2C90B661270C}" type="pres">
      <dgm:prSet presAssocID="{A24764CA-C0E2-4FEF-9648-8A381D0A203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A79DB9-31EF-4590-A064-E7FE25F51CA3}" type="pres">
      <dgm:prSet presAssocID="{A24764CA-C0E2-4FEF-9648-8A381D0A203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6A3BDE-65EA-4FCB-8743-93357D1D81E5}" type="pres">
      <dgm:prSet presAssocID="{FEB59968-5BCE-430A-B0FD-57B2AF6E6DBF}" presName="space" presStyleCnt="0"/>
      <dgm:spPr/>
    </dgm:pt>
    <dgm:pt modelId="{12137546-727E-4DC7-9630-E2F64679A687}" type="pres">
      <dgm:prSet presAssocID="{BFBE8C43-C3D0-4DC1-BC7B-8641B36CCEC5}" presName="composite" presStyleCnt="0"/>
      <dgm:spPr/>
    </dgm:pt>
    <dgm:pt modelId="{1AD244E4-9B2C-49FC-BD4C-7C1557D838A6}" type="pres">
      <dgm:prSet presAssocID="{BFBE8C43-C3D0-4DC1-BC7B-8641B36CCEC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529AEA-9238-481B-BB44-38238FB8F092}" type="pres">
      <dgm:prSet presAssocID="{BFBE8C43-C3D0-4DC1-BC7B-8641B36CCEC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C3146F-C261-4DA0-AF32-C664841588A5}" type="pres">
      <dgm:prSet presAssocID="{326FCC7C-BD09-4AC5-A7D9-4435C7F18113}" presName="space" presStyleCnt="0"/>
      <dgm:spPr/>
    </dgm:pt>
    <dgm:pt modelId="{4F795F11-1027-49BF-A588-49F1BE3276E9}" type="pres">
      <dgm:prSet presAssocID="{52E5CD7B-9E38-4C96-AF1C-F926DCCB49E7}" presName="composite" presStyleCnt="0"/>
      <dgm:spPr/>
    </dgm:pt>
    <dgm:pt modelId="{2057C352-6417-41B8-ADE4-1068A3A84242}" type="pres">
      <dgm:prSet presAssocID="{52E5CD7B-9E38-4C96-AF1C-F926DCCB49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767EAE-13F1-4B10-B152-6EA84DC5ED7A}" type="pres">
      <dgm:prSet presAssocID="{52E5CD7B-9E38-4C96-AF1C-F926DCCB49E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1669B78-5374-4766-B0B8-D932E942E7A0}" srcId="{52E5CD7B-9E38-4C96-AF1C-F926DCCB49E7}" destId="{16D71B2D-0979-49A3-AF2F-D4E6D7234ECF}" srcOrd="0" destOrd="0" parTransId="{818EF235-E255-431C-B640-53493F5BB964}" sibTransId="{871B067C-3B24-4ED7-B95F-7873AE921519}"/>
    <dgm:cxn modelId="{5DE2F83A-7E99-480E-AE91-01AE786EA46C}" type="presOf" srcId="{1A7C4440-8C58-4C36-A02B-6BDAA3A1767F}" destId="{26339F61-ED15-4C69-9883-3D8A791C53C3}" srcOrd="0" destOrd="0" presId="urn:microsoft.com/office/officeart/2005/8/layout/hList1"/>
    <dgm:cxn modelId="{1D074570-EE3C-4500-8F9F-D646149AF82E}" type="presOf" srcId="{16D71B2D-0979-49A3-AF2F-D4E6D7234ECF}" destId="{A6767EAE-13F1-4B10-B152-6EA84DC5ED7A}" srcOrd="0" destOrd="0" presId="urn:microsoft.com/office/officeart/2005/8/layout/hList1"/>
    <dgm:cxn modelId="{161DCE1B-2C1D-4198-82EB-D0BB72EF5A77}" type="presOf" srcId="{BFBE8C43-C3D0-4DC1-BC7B-8641B36CCEC5}" destId="{1AD244E4-9B2C-49FC-BD4C-7C1557D838A6}" srcOrd="0" destOrd="0" presId="urn:microsoft.com/office/officeart/2005/8/layout/hList1"/>
    <dgm:cxn modelId="{F8495F00-9C86-4DD5-8B2F-18741F6796E7}" srcId="{A24764CA-C0E2-4FEF-9648-8A381D0A2036}" destId="{0A71D62C-3F5F-4CFC-8C30-DAADDF23E4F3}" srcOrd="1" destOrd="0" parTransId="{9DD56E61-EF0E-4B12-8F25-44EB6B0BC647}" sibTransId="{AC4AC9AE-7A6C-49FB-8BDE-AB3075B1BA26}"/>
    <dgm:cxn modelId="{BD6B74DA-8E96-47A6-9936-10852CEEB264}" srcId="{1A7C4440-8C58-4C36-A02B-6BDAA3A1767F}" destId="{BFBE8C43-C3D0-4DC1-BC7B-8641B36CCEC5}" srcOrd="1" destOrd="0" parTransId="{87FE0EA8-1161-4343-AA83-2FA182C99412}" sibTransId="{326FCC7C-BD09-4AC5-A7D9-4435C7F18113}"/>
    <dgm:cxn modelId="{4CC56B5E-8712-4AD3-9700-FA64EFDD1968}" type="presOf" srcId="{52E5CD7B-9E38-4C96-AF1C-F926DCCB49E7}" destId="{2057C352-6417-41B8-ADE4-1068A3A84242}" srcOrd="0" destOrd="0" presId="urn:microsoft.com/office/officeart/2005/8/layout/hList1"/>
    <dgm:cxn modelId="{90A133F8-8351-4C7C-8570-C368F3DD85A3}" type="presOf" srcId="{4B561074-503D-4A2F-86A6-F737C219C7EA}" destId="{A6767EAE-13F1-4B10-B152-6EA84DC5ED7A}" srcOrd="0" destOrd="1" presId="urn:microsoft.com/office/officeart/2005/8/layout/hList1"/>
    <dgm:cxn modelId="{4B94BAB9-0D62-4EB3-8BFE-B41976633869}" type="presOf" srcId="{A24764CA-C0E2-4FEF-9648-8A381D0A2036}" destId="{ECE4FA44-F65D-4B98-A250-2C90B661270C}" srcOrd="0" destOrd="0" presId="urn:microsoft.com/office/officeart/2005/8/layout/hList1"/>
    <dgm:cxn modelId="{047E0DDD-37ED-44B8-9583-534F74EDD7DE}" srcId="{BFBE8C43-C3D0-4DC1-BC7B-8641B36CCEC5}" destId="{D973DC63-0C8B-4455-B625-202C357050FC}" srcOrd="1" destOrd="0" parTransId="{B4EF8D81-A5C3-41D0-A650-8D63EECF5995}" sibTransId="{997B61F1-9302-441B-AEC5-4A8D2F78ADD8}"/>
    <dgm:cxn modelId="{FB0EE909-F5C7-4952-B07A-0A0BECFDD0D6}" type="presOf" srcId="{D973DC63-0C8B-4455-B625-202C357050FC}" destId="{FA529AEA-9238-481B-BB44-38238FB8F092}" srcOrd="0" destOrd="1" presId="urn:microsoft.com/office/officeart/2005/8/layout/hList1"/>
    <dgm:cxn modelId="{88FDA376-03AB-46B8-9D1B-BB855734C099}" srcId="{A24764CA-C0E2-4FEF-9648-8A381D0A2036}" destId="{0B209CBC-087B-4941-9632-5CE39C5EEA96}" srcOrd="0" destOrd="0" parTransId="{AA7DFB8C-5598-47EE-9006-F4201D1D2336}" sibTransId="{D3FDB651-3BB4-4EF1-A0AC-1E01DBF12170}"/>
    <dgm:cxn modelId="{03D32096-C8CF-42B7-BBBA-C5E411586A71}" type="presOf" srcId="{0A71D62C-3F5F-4CFC-8C30-DAADDF23E4F3}" destId="{55A79DB9-31EF-4590-A064-E7FE25F51CA3}" srcOrd="0" destOrd="1" presId="urn:microsoft.com/office/officeart/2005/8/layout/hList1"/>
    <dgm:cxn modelId="{B208AA8B-1C2A-4076-98D1-AE682CC47FC2}" type="presOf" srcId="{0EBD4F7F-E097-45E7-BB71-514E12154FDC}" destId="{FA529AEA-9238-481B-BB44-38238FB8F092}" srcOrd="0" destOrd="0" presId="urn:microsoft.com/office/officeart/2005/8/layout/hList1"/>
    <dgm:cxn modelId="{C3987B82-213E-4BAA-ACC0-143668EDCCB4}" srcId="{1A7C4440-8C58-4C36-A02B-6BDAA3A1767F}" destId="{52E5CD7B-9E38-4C96-AF1C-F926DCCB49E7}" srcOrd="2" destOrd="0" parTransId="{1A8704A0-508D-47D2-821A-7CCD8A559F53}" sibTransId="{02F1D4DA-BBAF-4C4F-AD19-A416682F3D05}"/>
    <dgm:cxn modelId="{AB1964BE-799E-4FDE-8C54-244AAD34CC43}" srcId="{1A7C4440-8C58-4C36-A02B-6BDAA3A1767F}" destId="{A24764CA-C0E2-4FEF-9648-8A381D0A2036}" srcOrd="0" destOrd="0" parTransId="{BF516DB5-4A1C-45FC-B3C8-EE00AB2B4A65}" sibTransId="{FEB59968-5BCE-430A-B0FD-57B2AF6E6DBF}"/>
    <dgm:cxn modelId="{0A8FA6A1-65E5-4675-AF25-892822D332C7}" srcId="{52E5CD7B-9E38-4C96-AF1C-F926DCCB49E7}" destId="{4B561074-503D-4A2F-86A6-F737C219C7EA}" srcOrd="1" destOrd="0" parTransId="{3300CB3F-D6D7-43F9-9B03-A5A1C23E7872}" sibTransId="{24C4F5D4-15EF-4F62-B661-9A08BE8968E2}"/>
    <dgm:cxn modelId="{549F5665-FD7C-4D55-BD6C-56DE25863560}" srcId="{BFBE8C43-C3D0-4DC1-BC7B-8641B36CCEC5}" destId="{0EBD4F7F-E097-45E7-BB71-514E12154FDC}" srcOrd="0" destOrd="0" parTransId="{4A0B8553-8341-454C-9DF2-FC1140855A89}" sibTransId="{A0FA427F-6495-43BD-8E89-9C0108B9A67E}"/>
    <dgm:cxn modelId="{8D1EB470-5576-4CB4-BBA9-776C83D5FF34}" type="presOf" srcId="{0B209CBC-087B-4941-9632-5CE39C5EEA96}" destId="{55A79DB9-31EF-4590-A064-E7FE25F51CA3}" srcOrd="0" destOrd="0" presId="urn:microsoft.com/office/officeart/2005/8/layout/hList1"/>
    <dgm:cxn modelId="{82AD7480-F81B-4FEB-AE21-73294AEE9817}" type="presParOf" srcId="{26339F61-ED15-4C69-9883-3D8A791C53C3}" destId="{2C97F492-A34C-4563-95BA-AE2D367DF7C2}" srcOrd="0" destOrd="0" presId="urn:microsoft.com/office/officeart/2005/8/layout/hList1"/>
    <dgm:cxn modelId="{8F954D1A-20E4-4A7A-B5AA-8F421DF9F318}" type="presParOf" srcId="{2C97F492-A34C-4563-95BA-AE2D367DF7C2}" destId="{ECE4FA44-F65D-4B98-A250-2C90B661270C}" srcOrd="0" destOrd="0" presId="urn:microsoft.com/office/officeart/2005/8/layout/hList1"/>
    <dgm:cxn modelId="{CDDC3049-09DA-4D0D-A6FF-0083224A05EA}" type="presParOf" srcId="{2C97F492-A34C-4563-95BA-AE2D367DF7C2}" destId="{55A79DB9-31EF-4590-A064-E7FE25F51CA3}" srcOrd="1" destOrd="0" presId="urn:microsoft.com/office/officeart/2005/8/layout/hList1"/>
    <dgm:cxn modelId="{32AFDF51-3404-4119-AD4C-EC77F45BD324}" type="presParOf" srcId="{26339F61-ED15-4C69-9883-3D8A791C53C3}" destId="{A06A3BDE-65EA-4FCB-8743-93357D1D81E5}" srcOrd="1" destOrd="0" presId="urn:microsoft.com/office/officeart/2005/8/layout/hList1"/>
    <dgm:cxn modelId="{5E2039E9-657F-43F6-8677-31AED5A72B94}" type="presParOf" srcId="{26339F61-ED15-4C69-9883-3D8A791C53C3}" destId="{12137546-727E-4DC7-9630-E2F64679A687}" srcOrd="2" destOrd="0" presId="urn:microsoft.com/office/officeart/2005/8/layout/hList1"/>
    <dgm:cxn modelId="{D98E6911-80B6-4E0A-8D37-B34946593545}" type="presParOf" srcId="{12137546-727E-4DC7-9630-E2F64679A687}" destId="{1AD244E4-9B2C-49FC-BD4C-7C1557D838A6}" srcOrd="0" destOrd="0" presId="urn:microsoft.com/office/officeart/2005/8/layout/hList1"/>
    <dgm:cxn modelId="{93BF0FAF-6F02-4CBB-ABFF-22DC7B6D8FE8}" type="presParOf" srcId="{12137546-727E-4DC7-9630-E2F64679A687}" destId="{FA529AEA-9238-481B-BB44-38238FB8F092}" srcOrd="1" destOrd="0" presId="urn:microsoft.com/office/officeart/2005/8/layout/hList1"/>
    <dgm:cxn modelId="{F536B394-2200-4B59-879A-5CA892EA1E6C}" type="presParOf" srcId="{26339F61-ED15-4C69-9883-3D8A791C53C3}" destId="{98C3146F-C261-4DA0-AF32-C664841588A5}" srcOrd="3" destOrd="0" presId="urn:microsoft.com/office/officeart/2005/8/layout/hList1"/>
    <dgm:cxn modelId="{0120DE02-AC8E-4C37-9BC7-3D4DAD4F8BA3}" type="presParOf" srcId="{26339F61-ED15-4C69-9883-3D8A791C53C3}" destId="{4F795F11-1027-49BF-A588-49F1BE3276E9}" srcOrd="4" destOrd="0" presId="urn:microsoft.com/office/officeart/2005/8/layout/hList1"/>
    <dgm:cxn modelId="{8DA42B63-CDD1-4D20-8229-BAA905C8B09B}" type="presParOf" srcId="{4F795F11-1027-49BF-A588-49F1BE3276E9}" destId="{2057C352-6417-41B8-ADE4-1068A3A84242}" srcOrd="0" destOrd="0" presId="urn:microsoft.com/office/officeart/2005/8/layout/hList1"/>
    <dgm:cxn modelId="{52C2139F-B51F-4E60-9283-363890D8E9D9}" type="presParOf" srcId="{4F795F11-1027-49BF-A588-49F1BE3276E9}" destId="{A6767EAE-13F1-4B10-B152-6EA84DC5ED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AECE7-4885-4955-89D4-D6AA7352F502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ACCBEEA0-1F90-41AA-AD2C-AE676083D66D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smtClean="0"/>
            <a:t>- il </a:t>
          </a:r>
          <a:r>
            <a:rPr lang="it-IT" b="1" dirty="0" smtClean="0"/>
            <a:t>tema delle competenze </a:t>
          </a:r>
          <a:r>
            <a:rPr lang="it-IT" dirty="0" smtClean="0"/>
            <a:t>e delle </a:t>
          </a:r>
          <a:r>
            <a:rPr lang="it-IT" b="1" dirty="0" smtClean="0"/>
            <a:t>didattiche innovative</a:t>
          </a:r>
          <a:endParaRPr lang="it-IT" dirty="0"/>
        </a:p>
      </dgm:t>
    </dgm:pt>
    <dgm:pt modelId="{7BFD38D2-13DA-40F5-8CEA-B0F53E949757}" type="parTrans" cxnId="{7E204A4F-6DE0-481E-8512-9A65E10E2BF7}">
      <dgm:prSet/>
      <dgm:spPr/>
      <dgm:t>
        <a:bodyPr/>
        <a:lstStyle/>
        <a:p>
          <a:endParaRPr lang="it-IT"/>
        </a:p>
      </dgm:t>
    </dgm:pt>
    <dgm:pt modelId="{A9EC5114-EAF1-480E-A2C7-DD450F126A76}" type="sibTrans" cxnId="{7E204A4F-6DE0-481E-8512-9A65E10E2BF7}">
      <dgm:prSet/>
      <dgm:spPr/>
      <dgm:t>
        <a:bodyPr/>
        <a:lstStyle/>
        <a:p>
          <a:endParaRPr lang="it-IT"/>
        </a:p>
      </dgm:t>
    </dgm:pt>
    <dgm:pt modelId="{8FAD44EB-CD9C-47FB-8B77-EB0D6D5272E9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smtClean="0"/>
            <a:t>- il tema dell’</a:t>
          </a:r>
          <a:r>
            <a:rPr lang="it-IT" b="1" dirty="0" smtClean="0"/>
            <a:t>alternanza scuola-lavoro</a:t>
          </a:r>
          <a:r>
            <a:rPr lang="it-IT" dirty="0" smtClean="0"/>
            <a:t>; </a:t>
          </a:r>
          <a:endParaRPr lang="it-IT" dirty="0"/>
        </a:p>
      </dgm:t>
    </dgm:pt>
    <dgm:pt modelId="{5D53F332-FC64-492E-926F-A45631D048E8}" type="parTrans" cxnId="{3E4372CC-8028-4292-8167-2AE09908E850}">
      <dgm:prSet/>
      <dgm:spPr/>
      <dgm:t>
        <a:bodyPr/>
        <a:lstStyle/>
        <a:p>
          <a:endParaRPr lang="it-IT"/>
        </a:p>
      </dgm:t>
    </dgm:pt>
    <dgm:pt modelId="{2450886D-23C4-494F-8E0A-25807996E67D}" type="sibTrans" cxnId="{3E4372CC-8028-4292-8167-2AE09908E850}">
      <dgm:prSet/>
      <dgm:spPr/>
      <dgm:t>
        <a:bodyPr/>
        <a:lstStyle/>
        <a:p>
          <a:endParaRPr lang="it-IT"/>
        </a:p>
      </dgm:t>
    </dgm:pt>
    <dgm:pt modelId="{5E8CB2AA-4C27-4344-A839-6DE70F6CCC99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smtClean="0"/>
            <a:t>- il tema </a:t>
          </a:r>
          <a:r>
            <a:rPr lang="it-IT" b="0" dirty="0" smtClean="0"/>
            <a:t>dell</a:t>
          </a:r>
          <a:r>
            <a:rPr lang="it-IT" b="1" dirty="0" smtClean="0"/>
            <a:t>’autonomia organizzativa e didattica</a:t>
          </a:r>
          <a:r>
            <a:rPr lang="it-IT" dirty="0" smtClean="0"/>
            <a:t>, con particolare riferimento alle connessioni con l’evoluzione dei PTOF, il migliore utilizzo, da parte delle istituzioni scolastiche, dell’organico di potenziamento, l’attivazione di modelli organizzativi flessibili. </a:t>
          </a:r>
          <a:endParaRPr lang="it-IT" dirty="0"/>
        </a:p>
      </dgm:t>
    </dgm:pt>
    <dgm:pt modelId="{3D846B81-51AA-402E-BA56-F1172ABA4055}" type="parTrans" cxnId="{D2E10B69-4A17-42B3-A0C0-6FF4D4D263B8}">
      <dgm:prSet/>
      <dgm:spPr/>
      <dgm:t>
        <a:bodyPr/>
        <a:lstStyle/>
        <a:p>
          <a:endParaRPr lang="it-IT"/>
        </a:p>
      </dgm:t>
    </dgm:pt>
    <dgm:pt modelId="{D0D2FD5C-4567-4147-9E39-36205E9EE5D3}" type="sibTrans" cxnId="{D2E10B69-4A17-42B3-A0C0-6FF4D4D263B8}">
      <dgm:prSet/>
      <dgm:spPr/>
      <dgm:t>
        <a:bodyPr/>
        <a:lstStyle/>
        <a:p>
          <a:endParaRPr lang="it-IT"/>
        </a:p>
      </dgm:t>
    </dgm:pt>
    <dgm:pt modelId="{F81CCDD5-2254-4622-B7CB-623602A58553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smtClean="0"/>
            <a:t>- il tema della </a:t>
          </a:r>
          <a:r>
            <a:rPr lang="it-IT" b="1" dirty="0" smtClean="0"/>
            <a:t>valutazione degli apprendimenti</a:t>
          </a:r>
          <a:r>
            <a:rPr lang="it-IT" dirty="0" smtClean="0"/>
            <a:t>, con particolare riferimento ai temi della valutazione formativa, del nuovo ruolo delle prove Invalsi, della certificazione delle competenze e dei nuovi esami di Stato;</a:t>
          </a:r>
          <a:endParaRPr lang="it-IT" dirty="0"/>
        </a:p>
      </dgm:t>
    </dgm:pt>
    <dgm:pt modelId="{4E86BAC4-69AC-46C2-A13E-5D01B7D8B980}" type="parTrans" cxnId="{020B3E15-F0D5-4005-8222-499ED5F2BEA3}">
      <dgm:prSet/>
      <dgm:spPr/>
      <dgm:t>
        <a:bodyPr/>
        <a:lstStyle/>
        <a:p>
          <a:endParaRPr lang="it-IT"/>
        </a:p>
      </dgm:t>
    </dgm:pt>
    <dgm:pt modelId="{AC0E3001-8613-4DCA-8D2A-33CB92720FFC}" type="sibTrans" cxnId="{020B3E15-F0D5-4005-8222-499ED5F2BEA3}">
      <dgm:prSet/>
      <dgm:spPr/>
      <dgm:t>
        <a:bodyPr/>
        <a:lstStyle/>
        <a:p>
          <a:endParaRPr lang="it-IT"/>
        </a:p>
      </dgm:t>
    </dgm:pt>
    <dgm:pt modelId="{8FF5C49A-421A-4FBB-A4B2-8CA63326E468}" type="pres">
      <dgm:prSet presAssocID="{202AECE7-4885-4955-89D4-D6AA7352F5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C6B228D-771F-4D1C-ADAB-93C2D8350A6F}" type="pres">
      <dgm:prSet presAssocID="{ACCBEEA0-1F90-41AA-AD2C-AE676083D66D}" presName="comp" presStyleCnt="0"/>
      <dgm:spPr/>
    </dgm:pt>
    <dgm:pt modelId="{A645469A-C487-4617-A458-D8A75DBBD181}" type="pres">
      <dgm:prSet presAssocID="{ACCBEEA0-1F90-41AA-AD2C-AE676083D66D}" presName="box" presStyleLbl="node1" presStyleIdx="0" presStyleCnt="4" custLinFactNeighborX="-240" custLinFactNeighborY="-17443"/>
      <dgm:spPr/>
      <dgm:t>
        <a:bodyPr/>
        <a:lstStyle/>
        <a:p>
          <a:endParaRPr lang="it-IT"/>
        </a:p>
      </dgm:t>
    </dgm:pt>
    <dgm:pt modelId="{43694EC7-C32C-4A50-88AB-2752D37C4C4D}" type="pres">
      <dgm:prSet presAssocID="{ACCBEEA0-1F90-41AA-AD2C-AE676083D66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B9C3F10-93E2-4A1A-99D4-2EB1E0CC9B3D}" type="pres">
      <dgm:prSet presAssocID="{ACCBEEA0-1F90-41AA-AD2C-AE676083D66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F3BEB7-8806-417A-947B-11BE61674460}" type="pres">
      <dgm:prSet presAssocID="{A9EC5114-EAF1-480E-A2C7-DD450F126A76}" presName="spacer" presStyleCnt="0"/>
      <dgm:spPr/>
    </dgm:pt>
    <dgm:pt modelId="{C8289A1A-E6E4-4703-8671-C5C493444FA2}" type="pres">
      <dgm:prSet presAssocID="{F81CCDD5-2254-4622-B7CB-623602A58553}" presName="comp" presStyleCnt="0"/>
      <dgm:spPr/>
    </dgm:pt>
    <dgm:pt modelId="{6064C1A8-C30E-4E60-BE5E-F1AB84601015}" type="pres">
      <dgm:prSet presAssocID="{F81CCDD5-2254-4622-B7CB-623602A58553}" presName="box" presStyleLbl="node1" presStyleIdx="1" presStyleCnt="4"/>
      <dgm:spPr/>
      <dgm:t>
        <a:bodyPr/>
        <a:lstStyle/>
        <a:p>
          <a:endParaRPr lang="it-IT"/>
        </a:p>
      </dgm:t>
    </dgm:pt>
    <dgm:pt modelId="{3EB5B204-B098-40DD-B685-0CB7370B827B}" type="pres">
      <dgm:prSet presAssocID="{F81CCDD5-2254-4622-B7CB-623602A58553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51116D4-9FD7-4C4F-A600-DB12D0312DD7}" type="pres">
      <dgm:prSet presAssocID="{F81CCDD5-2254-4622-B7CB-623602A5855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939818-E361-4E74-B52E-7A10A65FD00C}" type="pres">
      <dgm:prSet presAssocID="{AC0E3001-8613-4DCA-8D2A-33CB92720FFC}" presName="spacer" presStyleCnt="0"/>
      <dgm:spPr/>
    </dgm:pt>
    <dgm:pt modelId="{D224DE69-3B74-4BAE-846A-DC8DF15C3159}" type="pres">
      <dgm:prSet presAssocID="{8FAD44EB-CD9C-47FB-8B77-EB0D6D5272E9}" presName="comp" presStyleCnt="0"/>
      <dgm:spPr/>
    </dgm:pt>
    <dgm:pt modelId="{8B8700F6-6598-488D-A080-6175E5A2D161}" type="pres">
      <dgm:prSet presAssocID="{8FAD44EB-CD9C-47FB-8B77-EB0D6D5272E9}" presName="box" presStyleLbl="node1" presStyleIdx="2" presStyleCnt="4"/>
      <dgm:spPr/>
      <dgm:t>
        <a:bodyPr/>
        <a:lstStyle/>
        <a:p>
          <a:endParaRPr lang="it-IT"/>
        </a:p>
      </dgm:t>
    </dgm:pt>
    <dgm:pt modelId="{E60E2ACA-60D1-4780-AFCB-CBB89B0EF03E}" type="pres">
      <dgm:prSet presAssocID="{8FAD44EB-CD9C-47FB-8B77-EB0D6D5272E9}" presName="img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FEBF7F1B-D1F2-4570-A884-F16650B7C2B7}" type="pres">
      <dgm:prSet presAssocID="{8FAD44EB-CD9C-47FB-8B77-EB0D6D5272E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2D621B-4273-4319-9343-29F6ECC4214E}" type="pres">
      <dgm:prSet presAssocID="{2450886D-23C4-494F-8E0A-25807996E67D}" presName="spacer" presStyleCnt="0"/>
      <dgm:spPr/>
    </dgm:pt>
    <dgm:pt modelId="{627B46D3-F73E-4455-98E6-F4EA7ECF8A7C}" type="pres">
      <dgm:prSet presAssocID="{5E8CB2AA-4C27-4344-A839-6DE70F6CCC99}" presName="comp" presStyleCnt="0"/>
      <dgm:spPr/>
    </dgm:pt>
    <dgm:pt modelId="{ACD55B0A-F33F-4727-B819-CC8C6CDFD3BA}" type="pres">
      <dgm:prSet presAssocID="{5E8CB2AA-4C27-4344-A839-6DE70F6CCC99}" presName="box" presStyleLbl="node1" presStyleIdx="3" presStyleCnt="4"/>
      <dgm:spPr/>
      <dgm:t>
        <a:bodyPr/>
        <a:lstStyle/>
        <a:p>
          <a:endParaRPr lang="it-IT"/>
        </a:p>
      </dgm:t>
    </dgm:pt>
    <dgm:pt modelId="{3543D4AB-A076-4BF2-A2B3-04D83F04A5AB}" type="pres">
      <dgm:prSet presAssocID="{5E8CB2AA-4C27-4344-A839-6DE70F6CCC99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6BCB4C1-AFF6-49AA-8798-754208D8B1C4}" type="pres">
      <dgm:prSet presAssocID="{5E8CB2AA-4C27-4344-A839-6DE70F6CCC9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6C90A2-5568-48A1-A6DC-2B21D0A134A0}" type="presOf" srcId="{F81CCDD5-2254-4622-B7CB-623602A58553}" destId="{6064C1A8-C30E-4E60-BE5E-F1AB84601015}" srcOrd="0" destOrd="0" presId="urn:microsoft.com/office/officeart/2005/8/layout/vList4"/>
    <dgm:cxn modelId="{3E4372CC-8028-4292-8167-2AE09908E850}" srcId="{202AECE7-4885-4955-89D4-D6AA7352F502}" destId="{8FAD44EB-CD9C-47FB-8B77-EB0D6D5272E9}" srcOrd="2" destOrd="0" parTransId="{5D53F332-FC64-492E-926F-A45631D048E8}" sibTransId="{2450886D-23C4-494F-8E0A-25807996E67D}"/>
    <dgm:cxn modelId="{020B3E15-F0D5-4005-8222-499ED5F2BEA3}" srcId="{202AECE7-4885-4955-89D4-D6AA7352F502}" destId="{F81CCDD5-2254-4622-B7CB-623602A58553}" srcOrd="1" destOrd="0" parTransId="{4E86BAC4-69AC-46C2-A13E-5D01B7D8B980}" sibTransId="{AC0E3001-8613-4DCA-8D2A-33CB92720FFC}"/>
    <dgm:cxn modelId="{C4C290E1-1568-4A66-9895-425A6AB1A089}" type="presOf" srcId="{8FAD44EB-CD9C-47FB-8B77-EB0D6D5272E9}" destId="{FEBF7F1B-D1F2-4570-A884-F16650B7C2B7}" srcOrd="1" destOrd="0" presId="urn:microsoft.com/office/officeart/2005/8/layout/vList4"/>
    <dgm:cxn modelId="{AF70B497-93D4-47D8-969C-8A5BA8056983}" type="presOf" srcId="{5E8CB2AA-4C27-4344-A839-6DE70F6CCC99}" destId="{ACD55B0A-F33F-4727-B819-CC8C6CDFD3BA}" srcOrd="0" destOrd="0" presId="urn:microsoft.com/office/officeart/2005/8/layout/vList4"/>
    <dgm:cxn modelId="{C3E664D6-EBED-4DC2-ACE7-BE33E011F653}" type="presOf" srcId="{202AECE7-4885-4955-89D4-D6AA7352F502}" destId="{8FF5C49A-421A-4FBB-A4B2-8CA63326E468}" srcOrd="0" destOrd="0" presId="urn:microsoft.com/office/officeart/2005/8/layout/vList4"/>
    <dgm:cxn modelId="{D2E10B69-4A17-42B3-A0C0-6FF4D4D263B8}" srcId="{202AECE7-4885-4955-89D4-D6AA7352F502}" destId="{5E8CB2AA-4C27-4344-A839-6DE70F6CCC99}" srcOrd="3" destOrd="0" parTransId="{3D846B81-51AA-402E-BA56-F1172ABA4055}" sibTransId="{D0D2FD5C-4567-4147-9E39-36205E9EE5D3}"/>
    <dgm:cxn modelId="{577EBBED-4A27-4F6D-9BCC-BB9CBF1C7FCA}" type="presOf" srcId="{8FAD44EB-CD9C-47FB-8B77-EB0D6D5272E9}" destId="{8B8700F6-6598-488D-A080-6175E5A2D161}" srcOrd="0" destOrd="0" presId="urn:microsoft.com/office/officeart/2005/8/layout/vList4"/>
    <dgm:cxn modelId="{1A133931-9607-4C97-9C8A-4D5AD5BF3B9E}" type="presOf" srcId="{F81CCDD5-2254-4622-B7CB-623602A58553}" destId="{E51116D4-9FD7-4C4F-A600-DB12D0312DD7}" srcOrd="1" destOrd="0" presId="urn:microsoft.com/office/officeart/2005/8/layout/vList4"/>
    <dgm:cxn modelId="{286A6535-B6D7-4F3B-824D-E2E2CE4AFB06}" type="presOf" srcId="{5E8CB2AA-4C27-4344-A839-6DE70F6CCC99}" destId="{96BCB4C1-AFF6-49AA-8798-754208D8B1C4}" srcOrd="1" destOrd="0" presId="urn:microsoft.com/office/officeart/2005/8/layout/vList4"/>
    <dgm:cxn modelId="{EFADEC93-87C8-49EA-A999-DBB9FB8315EE}" type="presOf" srcId="{ACCBEEA0-1F90-41AA-AD2C-AE676083D66D}" destId="{BB9C3F10-93E2-4A1A-99D4-2EB1E0CC9B3D}" srcOrd="1" destOrd="0" presId="urn:microsoft.com/office/officeart/2005/8/layout/vList4"/>
    <dgm:cxn modelId="{7E204A4F-6DE0-481E-8512-9A65E10E2BF7}" srcId="{202AECE7-4885-4955-89D4-D6AA7352F502}" destId="{ACCBEEA0-1F90-41AA-AD2C-AE676083D66D}" srcOrd="0" destOrd="0" parTransId="{7BFD38D2-13DA-40F5-8CEA-B0F53E949757}" sibTransId="{A9EC5114-EAF1-480E-A2C7-DD450F126A76}"/>
    <dgm:cxn modelId="{B1F31809-6A43-41B2-99B7-3F9602B500C4}" type="presOf" srcId="{ACCBEEA0-1F90-41AA-AD2C-AE676083D66D}" destId="{A645469A-C487-4617-A458-D8A75DBBD181}" srcOrd="0" destOrd="0" presId="urn:microsoft.com/office/officeart/2005/8/layout/vList4"/>
    <dgm:cxn modelId="{28FDCC4F-49DA-4F02-9C33-BE2FC3718013}" type="presParOf" srcId="{8FF5C49A-421A-4FBB-A4B2-8CA63326E468}" destId="{9C6B228D-771F-4D1C-ADAB-93C2D8350A6F}" srcOrd="0" destOrd="0" presId="urn:microsoft.com/office/officeart/2005/8/layout/vList4"/>
    <dgm:cxn modelId="{39F8CDD9-FF50-4A17-849E-837828E6452F}" type="presParOf" srcId="{9C6B228D-771F-4D1C-ADAB-93C2D8350A6F}" destId="{A645469A-C487-4617-A458-D8A75DBBD181}" srcOrd="0" destOrd="0" presId="urn:microsoft.com/office/officeart/2005/8/layout/vList4"/>
    <dgm:cxn modelId="{B5422BDE-88B4-4B9A-8BB0-03C387596F21}" type="presParOf" srcId="{9C6B228D-771F-4D1C-ADAB-93C2D8350A6F}" destId="{43694EC7-C32C-4A50-88AB-2752D37C4C4D}" srcOrd="1" destOrd="0" presId="urn:microsoft.com/office/officeart/2005/8/layout/vList4"/>
    <dgm:cxn modelId="{0501871F-EF61-4AB3-95CD-59FC818314DE}" type="presParOf" srcId="{9C6B228D-771F-4D1C-ADAB-93C2D8350A6F}" destId="{BB9C3F10-93E2-4A1A-99D4-2EB1E0CC9B3D}" srcOrd="2" destOrd="0" presId="urn:microsoft.com/office/officeart/2005/8/layout/vList4"/>
    <dgm:cxn modelId="{D425DEDA-CDD1-462E-AA4C-ACB81C1AA49E}" type="presParOf" srcId="{8FF5C49A-421A-4FBB-A4B2-8CA63326E468}" destId="{A1F3BEB7-8806-417A-947B-11BE61674460}" srcOrd="1" destOrd="0" presId="urn:microsoft.com/office/officeart/2005/8/layout/vList4"/>
    <dgm:cxn modelId="{CA1CC61C-3D74-47BF-A404-0F9939A54BD5}" type="presParOf" srcId="{8FF5C49A-421A-4FBB-A4B2-8CA63326E468}" destId="{C8289A1A-E6E4-4703-8671-C5C493444FA2}" srcOrd="2" destOrd="0" presId="urn:microsoft.com/office/officeart/2005/8/layout/vList4"/>
    <dgm:cxn modelId="{5DBDB6D0-AB57-4931-B03C-2425E7ABE241}" type="presParOf" srcId="{C8289A1A-E6E4-4703-8671-C5C493444FA2}" destId="{6064C1A8-C30E-4E60-BE5E-F1AB84601015}" srcOrd="0" destOrd="0" presId="urn:microsoft.com/office/officeart/2005/8/layout/vList4"/>
    <dgm:cxn modelId="{DC9C9F5E-CC98-48AF-B3FB-920821B61002}" type="presParOf" srcId="{C8289A1A-E6E4-4703-8671-C5C493444FA2}" destId="{3EB5B204-B098-40DD-B685-0CB7370B827B}" srcOrd="1" destOrd="0" presId="urn:microsoft.com/office/officeart/2005/8/layout/vList4"/>
    <dgm:cxn modelId="{0A23DA0A-9944-4D7F-8BBC-A7A51C4FF0CD}" type="presParOf" srcId="{C8289A1A-E6E4-4703-8671-C5C493444FA2}" destId="{E51116D4-9FD7-4C4F-A600-DB12D0312DD7}" srcOrd="2" destOrd="0" presId="urn:microsoft.com/office/officeart/2005/8/layout/vList4"/>
    <dgm:cxn modelId="{2BB453A4-C6AE-4BEB-A9F6-7C2BB4760146}" type="presParOf" srcId="{8FF5C49A-421A-4FBB-A4B2-8CA63326E468}" destId="{31939818-E361-4E74-B52E-7A10A65FD00C}" srcOrd="3" destOrd="0" presId="urn:microsoft.com/office/officeart/2005/8/layout/vList4"/>
    <dgm:cxn modelId="{E7422B10-C90E-4A32-A794-20BD05EE1146}" type="presParOf" srcId="{8FF5C49A-421A-4FBB-A4B2-8CA63326E468}" destId="{D224DE69-3B74-4BAE-846A-DC8DF15C3159}" srcOrd="4" destOrd="0" presId="urn:microsoft.com/office/officeart/2005/8/layout/vList4"/>
    <dgm:cxn modelId="{27EDC7A7-80C0-4637-8307-63A798F619A5}" type="presParOf" srcId="{D224DE69-3B74-4BAE-846A-DC8DF15C3159}" destId="{8B8700F6-6598-488D-A080-6175E5A2D161}" srcOrd="0" destOrd="0" presId="urn:microsoft.com/office/officeart/2005/8/layout/vList4"/>
    <dgm:cxn modelId="{1E184F00-004E-46C7-A24F-C24613640C3D}" type="presParOf" srcId="{D224DE69-3B74-4BAE-846A-DC8DF15C3159}" destId="{E60E2ACA-60D1-4780-AFCB-CBB89B0EF03E}" srcOrd="1" destOrd="0" presId="urn:microsoft.com/office/officeart/2005/8/layout/vList4"/>
    <dgm:cxn modelId="{B7C94480-276B-4954-917E-9C987D4950AA}" type="presParOf" srcId="{D224DE69-3B74-4BAE-846A-DC8DF15C3159}" destId="{FEBF7F1B-D1F2-4570-A884-F16650B7C2B7}" srcOrd="2" destOrd="0" presId="urn:microsoft.com/office/officeart/2005/8/layout/vList4"/>
    <dgm:cxn modelId="{F21BC6A5-CF7A-4BB8-9EC3-57125DB0062A}" type="presParOf" srcId="{8FF5C49A-421A-4FBB-A4B2-8CA63326E468}" destId="{A92D621B-4273-4319-9343-29F6ECC4214E}" srcOrd="5" destOrd="0" presId="urn:microsoft.com/office/officeart/2005/8/layout/vList4"/>
    <dgm:cxn modelId="{EDEFBEFE-B586-4D65-A1A3-E5E2F3C01446}" type="presParOf" srcId="{8FF5C49A-421A-4FBB-A4B2-8CA63326E468}" destId="{627B46D3-F73E-4455-98E6-F4EA7ECF8A7C}" srcOrd="6" destOrd="0" presId="urn:microsoft.com/office/officeart/2005/8/layout/vList4"/>
    <dgm:cxn modelId="{7E363B90-25AE-4985-A430-E13A77322EBD}" type="presParOf" srcId="{627B46D3-F73E-4455-98E6-F4EA7ECF8A7C}" destId="{ACD55B0A-F33F-4727-B819-CC8C6CDFD3BA}" srcOrd="0" destOrd="0" presId="urn:microsoft.com/office/officeart/2005/8/layout/vList4"/>
    <dgm:cxn modelId="{7B0807B6-40CF-447F-9C4A-78BE9C90EAF7}" type="presParOf" srcId="{627B46D3-F73E-4455-98E6-F4EA7ECF8A7C}" destId="{3543D4AB-A076-4BF2-A2B3-04D83F04A5AB}" srcOrd="1" destOrd="0" presId="urn:microsoft.com/office/officeart/2005/8/layout/vList4"/>
    <dgm:cxn modelId="{D97E34D9-BCC8-4E77-87D3-64A4A6D35C8E}" type="presParOf" srcId="{627B46D3-F73E-4455-98E6-F4EA7ECF8A7C}" destId="{96BCB4C1-AFF6-49AA-8798-754208D8B1C4}" srcOrd="2" destOrd="0" presId="urn:microsoft.com/office/officeart/2005/8/layout/vList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AECE7-4885-4955-89D4-D6AA7352F502}" type="doc">
      <dgm:prSet loTypeId="urn:microsoft.com/office/officeart/2005/8/layout/vList4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ACCBEEA0-1F90-41AA-AD2C-AE676083D66D}">
      <dgm:prSet phldrT="[Testo]" custT="1"/>
      <dgm:spPr/>
      <dgm:t>
        <a:bodyPr/>
        <a:lstStyle/>
        <a:p>
          <a:r>
            <a:rPr lang="it-IT" sz="3700" dirty="0" smtClean="0"/>
            <a:t>- </a:t>
          </a:r>
          <a:r>
            <a:rPr lang="it-IT" sz="2800" u="none" dirty="0" smtClean="0"/>
            <a:t>integrazione culturale, cittadinanza globale, sostenibilità</a:t>
          </a:r>
          <a:endParaRPr lang="it-IT" sz="2800" u="none" dirty="0"/>
        </a:p>
      </dgm:t>
    </dgm:pt>
    <dgm:pt modelId="{7BFD38D2-13DA-40F5-8CEA-B0F53E949757}" type="parTrans" cxnId="{7E204A4F-6DE0-481E-8512-9A65E10E2BF7}">
      <dgm:prSet/>
      <dgm:spPr/>
      <dgm:t>
        <a:bodyPr/>
        <a:lstStyle/>
        <a:p>
          <a:endParaRPr lang="it-IT"/>
        </a:p>
      </dgm:t>
    </dgm:pt>
    <dgm:pt modelId="{A9EC5114-EAF1-480E-A2C7-DD450F126A76}" type="sibTrans" cxnId="{7E204A4F-6DE0-481E-8512-9A65E10E2BF7}">
      <dgm:prSet/>
      <dgm:spPr/>
      <dgm:t>
        <a:bodyPr/>
        <a:lstStyle/>
        <a:p>
          <a:endParaRPr lang="it-IT"/>
        </a:p>
      </dgm:t>
    </dgm:pt>
    <dgm:pt modelId="{8FAD44EB-CD9C-47FB-8B77-EB0D6D5272E9}">
      <dgm:prSet phldrT="[Testo]" custT="1"/>
      <dgm:spPr/>
      <dgm:t>
        <a:bodyPr/>
        <a:lstStyle/>
        <a:p>
          <a:r>
            <a:rPr lang="it-IT" sz="4100" dirty="0" smtClean="0"/>
            <a:t>- </a:t>
          </a:r>
          <a:r>
            <a:rPr lang="it-IT" sz="2800" u="none" dirty="0" smtClean="0"/>
            <a:t>insuccesso scolastico, contrasto alla dispersione</a:t>
          </a:r>
          <a:endParaRPr lang="it-IT" sz="2800" u="none" dirty="0"/>
        </a:p>
      </dgm:t>
    </dgm:pt>
    <dgm:pt modelId="{5D53F332-FC64-492E-926F-A45631D048E8}" type="parTrans" cxnId="{3E4372CC-8028-4292-8167-2AE09908E850}">
      <dgm:prSet/>
      <dgm:spPr/>
      <dgm:t>
        <a:bodyPr/>
        <a:lstStyle/>
        <a:p>
          <a:endParaRPr lang="it-IT"/>
        </a:p>
      </dgm:t>
    </dgm:pt>
    <dgm:pt modelId="{2450886D-23C4-494F-8E0A-25807996E67D}" type="sibTrans" cxnId="{3E4372CC-8028-4292-8167-2AE09908E850}">
      <dgm:prSet/>
      <dgm:spPr/>
      <dgm:t>
        <a:bodyPr/>
        <a:lstStyle/>
        <a:p>
          <a:endParaRPr lang="it-IT"/>
        </a:p>
      </dgm:t>
    </dgm:pt>
    <dgm:pt modelId="{5E8CB2AA-4C27-4344-A839-6DE70F6CCC99}">
      <dgm:prSet phldrT="[Testo]" custT="1"/>
      <dgm:spPr/>
      <dgm:t>
        <a:bodyPr/>
        <a:lstStyle/>
        <a:p>
          <a:r>
            <a:rPr lang="it-IT" sz="4500" dirty="0" smtClean="0"/>
            <a:t>-</a:t>
          </a:r>
          <a:r>
            <a:rPr lang="it-IT" sz="2800" u="none" dirty="0" smtClean="0"/>
            <a:t>cultura artistica e musicale</a:t>
          </a:r>
          <a:endParaRPr lang="it-IT" sz="2800" u="none" dirty="0"/>
        </a:p>
      </dgm:t>
    </dgm:pt>
    <dgm:pt modelId="{3D846B81-51AA-402E-BA56-F1172ABA4055}" type="parTrans" cxnId="{D2E10B69-4A17-42B3-A0C0-6FF4D4D263B8}">
      <dgm:prSet/>
      <dgm:spPr/>
      <dgm:t>
        <a:bodyPr/>
        <a:lstStyle/>
        <a:p>
          <a:endParaRPr lang="it-IT"/>
        </a:p>
      </dgm:t>
    </dgm:pt>
    <dgm:pt modelId="{D0D2FD5C-4567-4147-9E39-36205E9EE5D3}" type="sibTrans" cxnId="{D2E10B69-4A17-42B3-A0C0-6FF4D4D263B8}">
      <dgm:prSet/>
      <dgm:spPr/>
      <dgm:t>
        <a:bodyPr/>
        <a:lstStyle/>
        <a:p>
          <a:endParaRPr lang="it-IT"/>
        </a:p>
      </dgm:t>
    </dgm:pt>
    <dgm:pt modelId="{F81CCDD5-2254-4622-B7CB-623602A58553}">
      <dgm:prSet phldrT="[Testo]" custT="1"/>
      <dgm:spPr/>
      <dgm:t>
        <a:bodyPr/>
        <a:lstStyle/>
        <a:p>
          <a:r>
            <a:rPr lang="it-IT" sz="4100" dirty="0" smtClean="0"/>
            <a:t>- </a:t>
          </a:r>
          <a:r>
            <a:rPr lang="it-IT" sz="2800" u="none" dirty="0" smtClean="0"/>
            <a:t>inclusione e disabilità</a:t>
          </a:r>
          <a:endParaRPr lang="it-IT" sz="2800" u="none" dirty="0"/>
        </a:p>
      </dgm:t>
    </dgm:pt>
    <dgm:pt modelId="{4E86BAC4-69AC-46C2-A13E-5D01B7D8B980}" type="parTrans" cxnId="{020B3E15-F0D5-4005-8222-499ED5F2BEA3}">
      <dgm:prSet/>
      <dgm:spPr/>
      <dgm:t>
        <a:bodyPr/>
        <a:lstStyle/>
        <a:p>
          <a:endParaRPr lang="it-IT"/>
        </a:p>
      </dgm:t>
    </dgm:pt>
    <dgm:pt modelId="{AC0E3001-8613-4DCA-8D2A-33CB92720FFC}" type="sibTrans" cxnId="{020B3E15-F0D5-4005-8222-499ED5F2BEA3}">
      <dgm:prSet/>
      <dgm:spPr/>
      <dgm:t>
        <a:bodyPr/>
        <a:lstStyle/>
        <a:p>
          <a:endParaRPr lang="it-IT"/>
        </a:p>
      </dgm:t>
    </dgm:pt>
    <dgm:pt modelId="{121CBCEE-0EDE-4506-8CF7-383AE333385B}">
      <dgm:prSet phldrT="[Testo]" custT="1"/>
      <dgm:spPr/>
      <dgm:t>
        <a:bodyPr/>
        <a:lstStyle/>
        <a:p>
          <a:r>
            <a:rPr lang="it-IT" sz="5300" dirty="0" smtClean="0"/>
            <a:t>- </a:t>
          </a:r>
          <a:r>
            <a:rPr lang="it-IT" sz="2800" dirty="0" smtClean="0"/>
            <a:t>percorsi di lingua straniera</a:t>
          </a:r>
          <a:endParaRPr lang="it-IT" sz="2800" u="none" dirty="0"/>
        </a:p>
      </dgm:t>
    </dgm:pt>
    <dgm:pt modelId="{9BB298E3-5CD9-4A30-9108-A94CC0D16593}" type="parTrans" cxnId="{8BC077B5-CC55-4E8F-81DD-CA804590AA99}">
      <dgm:prSet/>
      <dgm:spPr/>
      <dgm:t>
        <a:bodyPr/>
        <a:lstStyle/>
        <a:p>
          <a:endParaRPr lang="it-IT"/>
        </a:p>
      </dgm:t>
    </dgm:pt>
    <dgm:pt modelId="{AE53B909-03F6-4AE3-87A5-88E7A5A21FCA}" type="sibTrans" cxnId="{8BC077B5-CC55-4E8F-81DD-CA804590AA99}">
      <dgm:prSet/>
      <dgm:spPr/>
      <dgm:t>
        <a:bodyPr/>
        <a:lstStyle/>
        <a:p>
          <a:endParaRPr lang="it-IT"/>
        </a:p>
      </dgm:t>
    </dgm:pt>
    <dgm:pt modelId="{8FF5C49A-421A-4FBB-A4B2-8CA63326E468}" type="pres">
      <dgm:prSet presAssocID="{202AECE7-4885-4955-89D4-D6AA7352F5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C6B228D-771F-4D1C-ADAB-93C2D8350A6F}" type="pres">
      <dgm:prSet presAssocID="{ACCBEEA0-1F90-41AA-AD2C-AE676083D66D}" presName="comp" presStyleCnt="0"/>
      <dgm:spPr/>
      <dgm:t>
        <a:bodyPr/>
        <a:lstStyle/>
        <a:p>
          <a:endParaRPr lang="it-IT"/>
        </a:p>
      </dgm:t>
    </dgm:pt>
    <dgm:pt modelId="{A645469A-C487-4617-A458-D8A75DBBD181}" type="pres">
      <dgm:prSet presAssocID="{ACCBEEA0-1F90-41AA-AD2C-AE676083D66D}" presName="box" presStyleLbl="node1" presStyleIdx="0" presStyleCnt="5" custLinFactNeighborX="-240" custLinFactNeighborY="-17443"/>
      <dgm:spPr/>
      <dgm:t>
        <a:bodyPr/>
        <a:lstStyle/>
        <a:p>
          <a:endParaRPr lang="it-IT"/>
        </a:p>
      </dgm:t>
    </dgm:pt>
    <dgm:pt modelId="{43694EC7-C32C-4A50-88AB-2752D37C4C4D}" type="pres">
      <dgm:prSet presAssocID="{ACCBEEA0-1F90-41AA-AD2C-AE676083D66D}" presName="img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B9C3F10-93E2-4A1A-99D4-2EB1E0CC9B3D}" type="pres">
      <dgm:prSet presAssocID="{ACCBEEA0-1F90-41AA-AD2C-AE676083D66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F3BEB7-8806-417A-947B-11BE61674460}" type="pres">
      <dgm:prSet presAssocID="{A9EC5114-EAF1-480E-A2C7-DD450F126A76}" presName="spacer" presStyleCnt="0"/>
      <dgm:spPr/>
      <dgm:t>
        <a:bodyPr/>
        <a:lstStyle/>
        <a:p>
          <a:endParaRPr lang="it-IT"/>
        </a:p>
      </dgm:t>
    </dgm:pt>
    <dgm:pt modelId="{C8289A1A-E6E4-4703-8671-C5C493444FA2}" type="pres">
      <dgm:prSet presAssocID="{F81CCDD5-2254-4622-B7CB-623602A58553}" presName="comp" presStyleCnt="0"/>
      <dgm:spPr/>
      <dgm:t>
        <a:bodyPr/>
        <a:lstStyle/>
        <a:p>
          <a:endParaRPr lang="it-IT"/>
        </a:p>
      </dgm:t>
    </dgm:pt>
    <dgm:pt modelId="{6064C1A8-C30E-4E60-BE5E-F1AB84601015}" type="pres">
      <dgm:prSet presAssocID="{F81CCDD5-2254-4622-B7CB-623602A58553}" presName="box" presStyleLbl="node1" presStyleIdx="1" presStyleCnt="5" custLinFactNeighborX="-469" custLinFactNeighborY="-640"/>
      <dgm:spPr/>
      <dgm:t>
        <a:bodyPr/>
        <a:lstStyle/>
        <a:p>
          <a:endParaRPr lang="it-IT"/>
        </a:p>
      </dgm:t>
    </dgm:pt>
    <dgm:pt modelId="{3EB5B204-B098-40DD-B685-0CB7370B827B}" type="pres">
      <dgm:prSet presAssocID="{F81CCDD5-2254-4622-B7CB-623602A58553}" presName="img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51116D4-9FD7-4C4F-A600-DB12D0312DD7}" type="pres">
      <dgm:prSet presAssocID="{F81CCDD5-2254-4622-B7CB-623602A5855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939818-E361-4E74-B52E-7A10A65FD00C}" type="pres">
      <dgm:prSet presAssocID="{AC0E3001-8613-4DCA-8D2A-33CB92720FFC}" presName="spacer" presStyleCnt="0"/>
      <dgm:spPr/>
      <dgm:t>
        <a:bodyPr/>
        <a:lstStyle/>
        <a:p>
          <a:endParaRPr lang="it-IT"/>
        </a:p>
      </dgm:t>
    </dgm:pt>
    <dgm:pt modelId="{361F467C-B04A-4955-A5C3-A6C9FA5D1EAF}" type="pres">
      <dgm:prSet presAssocID="{121CBCEE-0EDE-4506-8CF7-383AE333385B}" presName="comp" presStyleCnt="0"/>
      <dgm:spPr/>
    </dgm:pt>
    <dgm:pt modelId="{7153F536-6F99-4733-BAD8-15A82F5DF3C2}" type="pres">
      <dgm:prSet presAssocID="{121CBCEE-0EDE-4506-8CF7-383AE333385B}" presName="box" presStyleLbl="node1" presStyleIdx="2" presStyleCnt="5" custLinFactNeighborX="-469" custLinFactNeighborY="-640"/>
      <dgm:spPr/>
      <dgm:t>
        <a:bodyPr/>
        <a:lstStyle/>
        <a:p>
          <a:endParaRPr lang="it-IT"/>
        </a:p>
      </dgm:t>
    </dgm:pt>
    <dgm:pt modelId="{AA7A4CC6-46A5-41C5-BE68-2495D965FE95}" type="pres">
      <dgm:prSet presAssocID="{121CBCEE-0EDE-4506-8CF7-383AE333385B}" presName="img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0C97D8A-D02C-4F8A-A9C7-E5FF66A6F402}" type="pres">
      <dgm:prSet presAssocID="{121CBCEE-0EDE-4506-8CF7-383AE333385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D1B63E-9276-417F-84A0-FBBC139E8496}" type="pres">
      <dgm:prSet presAssocID="{AE53B909-03F6-4AE3-87A5-88E7A5A21FCA}" presName="spacer" presStyleCnt="0"/>
      <dgm:spPr/>
    </dgm:pt>
    <dgm:pt modelId="{D224DE69-3B74-4BAE-846A-DC8DF15C3159}" type="pres">
      <dgm:prSet presAssocID="{8FAD44EB-CD9C-47FB-8B77-EB0D6D5272E9}" presName="comp" presStyleCnt="0"/>
      <dgm:spPr/>
      <dgm:t>
        <a:bodyPr/>
        <a:lstStyle/>
        <a:p>
          <a:endParaRPr lang="it-IT"/>
        </a:p>
      </dgm:t>
    </dgm:pt>
    <dgm:pt modelId="{8B8700F6-6598-488D-A080-6175E5A2D161}" type="pres">
      <dgm:prSet presAssocID="{8FAD44EB-CD9C-47FB-8B77-EB0D6D5272E9}" presName="box" presStyleLbl="node1" presStyleIdx="3" presStyleCnt="5"/>
      <dgm:spPr/>
      <dgm:t>
        <a:bodyPr/>
        <a:lstStyle/>
        <a:p>
          <a:endParaRPr lang="it-IT"/>
        </a:p>
      </dgm:t>
    </dgm:pt>
    <dgm:pt modelId="{E60E2ACA-60D1-4780-AFCB-CBB89B0EF03E}" type="pres">
      <dgm:prSet presAssocID="{8FAD44EB-CD9C-47FB-8B77-EB0D6D5272E9}" presName="img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FEBF7F1B-D1F2-4570-A884-F16650B7C2B7}" type="pres">
      <dgm:prSet presAssocID="{8FAD44EB-CD9C-47FB-8B77-EB0D6D5272E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2D621B-4273-4319-9343-29F6ECC4214E}" type="pres">
      <dgm:prSet presAssocID="{2450886D-23C4-494F-8E0A-25807996E67D}" presName="spacer" presStyleCnt="0"/>
      <dgm:spPr/>
      <dgm:t>
        <a:bodyPr/>
        <a:lstStyle/>
        <a:p>
          <a:endParaRPr lang="it-IT"/>
        </a:p>
      </dgm:t>
    </dgm:pt>
    <dgm:pt modelId="{627B46D3-F73E-4455-98E6-F4EA7ECF8A7C}" type="pres">
      <dgm:prSet presAssocID="{5E8CB2AA-4C27-4344-A839-6DE70F6CCC99}" presName="comp" presStyleCnt="0"/>
      <dgm:spPr/>
      <dgm:t>
        <a:bodyPr/>
        <a:lstStyle/>
        <a:p>
          <a:endParaRPr lang="it-IT"/>
        </a:p>
      </dgm:t>
    </dgm:pt>
    <dgm:pt modelId="{ACD55B0A-F33F-4727-B819-CC8C6CDFD3BA}" type="pres">
      <dgm:prSet presAssocID="{5E8CB2AA-4C27-4344-A839-6DE70F6CCC99}" presName="box" presStyleLbl="node1" presStyleIdx="4" presStyleCnt="5"/>
      <dgm:spPr/>
      <dgm:t>
        <a:bodyPr/>
        <a:lstStyle/>
        <a:p>
          <a:endParaRPr lang="it-IT"/>
        </a:p>
      </dgm:t>
    </dgm:pt>
    <dgm:pt modelId="{3543D4AB-A076-4BF2-A2B3-04D83F04A5AB}" type="pres">
      <dgm:prSet presAssocID="{5E8CB2AA-4C27-4344-A839-6DE70F6CCC99}" presName="img" presStyleLbl="fgImgPlace1" presStyleIdx="4" presStyleCnt="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6BCB4C1-AFF6-49AA-8798-754208D8B1C4}" type="pres">
      <dgm:prSet presAssocID="{5E8CB2AA-4C27-4344-A839-6DE70F6CCC9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B37EF0-2251-47E9-A14B-2EEFE2D33D45}" type="presOf" srcId="{121CBCEE-0EDE-4506-8CF7-383AE333385B}" destId="{30C97D8A-D02C-4F8A-A9C7-E5FF66A6F402}" srcOrd="1" destOrd="0" presId="urn:microsoft.com/office/officeart/2005/8/layout/vList4"/>
    <dgm:cxn modelId="{3E4372CC-8028-4292-8167-2AE09908E850}" srcId="{202AECE7-4885-4955-89D4-D6AA7352F502}" destId="{8FAD44EB-CD9C-47FB-8B77-EB0D6D5272E9}" srcOrd="3" destOrd="0" parTransId="{5D53F332-FC64-492E-926F-A45631D048E8}" sibTransId="{2450886D-23C4-494F-8E0A-25807996E67D}"/>
    <dgm:cxn modelId="{020B3E15-F0D5-4005-8222-499ED5F2BEA3}" srcId="{202AECE7-4885-4955-89D4-D6AA7352F502}" destId="{F81CCDD5-2254-4622-B7CB-623602A58553}" srcOrd="1" destOrd="0" parTransId="{4E86BAC4-69AC-46C2-A13E-5D01B7D8B980}" sibTransId="{AC0E3001-8613-4DCA-8D2A-33CB92720FFC}"/>
    <dgm:cxn modelId="{DF685E9A-8AA1-4704-8B13-10D5B644E497}" type="presOf" srcId="{5E8CB2AA-4C27-4344-A839-6DE70F6CCC99}" destId="{96BCB4C1-AFF6-49AA-8798-754208D8B1C4}" srcOrd="1" destOrd="0" presId="urn:microsoft.com/office/officeart/2005/8/layout/vList4"/>
    <dgm:cxn modelId="{AEBF2E5E-E47A-4AEB-BBE5-95B0FD554ADB}" type="presOf" srcId="{ACCBEEA0-1F90-41AA-AD2C-AE676083D66D}" destId="{BB9C3F10-93E2-4A1A-99D4-2EB1E0CC9B3D}" srcOrd="1" destOrd="0" presId="urn:microsoft.com/office/officeart/2005/8/layout/vList4"/>
    <dgm:cxn modelId="{791E486F-C0B6-450C-B63C-37B4D1706964}" type="presOf" srcId="{121CBCEE-0EDE-4506-8CF7-383AE333385B}" destId="{7153F536-6F99-4733-BAD8-15A82F5DF3C2}" srcOrd="0" destOrd="0" presId="urn:microsoft.com/office/officeart/2005/8/layout/vList4"/>
    <dgm:cxn modelId="{9417A648-85BA-497F-BBCF-8990099DCA4F}" type="presOf" srcId="{F81CCDD5-2254-4622-B7CB-623602A58553}" destId="{6064C1A8-C30E-4E60-BE5E-F1AB84601015}" srcOrd="0" destOrd="0" presId="urn:microsoft.com/office/officeart/2005/8/layout/vList4"/>
    <dgm:cxn modelId="{2BAF7E07-9B93-4493-BD4B-530897B92BC1}" type="presOf" srcId="{ACCBEEA0-1F90-41AA-AD2C-AE676083D66D}" destId="{A645469A-C487-4617-A458-D8A75DBBD181}" srcOrd="0" destOrd="0" presId="urn:microsoft.com/office/officeart/2005/8/layout/vList4"/>
    <dgm:cxn modelId="{8BC077B5-CC55-4E8F-81DD-CA804590AA99}" srcId="{202AECE7-4885-4955-89D4-D6AA7352F502}" destId="{121CBCEE-0EDE-4506-8CF7-383AE333385B}" srcOrd="2" destOrd="0" parTransId="{9BB298E3-5CD9-4A30-9108-A94CC0D16593}" sibTransId="{AE53B909-03F6-4AE3-87A5-88E7A5A21FCA}"/>
    <dgm:cxn modelId="{5102B124-FBA5-4C4C-A9DB-D9A21B46842D}" type="presOf" srcId="{5E8CB2AA-4C27-4344-A839-6DE70F6CCC99}" destId="{ACD55B0A-F33F-4727-B819-CC8C6CDFD3BA}" srcOrd="0" destOrd="0" presId="urn:microsoft.com/office/officeart/2005/8/layout/vList4"/>
    <dgm:cxn modelId="{2200DDE6-EE06-42FB-8785-98C7BB48F81E}" type="presOf" srcId="{F81CCDD5-2254-4622-B7CB-623602A58553}" destId="{E51116D4-9FD7-4C4F-A600-DB12D0312DD7}" srcOrd="1" destOrd="0" presId="urn:microsoft.com/office/officeart/2005/8/layout/vList4"/>
    <dgm:cxn modelId="{C4523F99-8E30-4D2F-9DEA-E77CAA6FE70A}" type="presOf" srcId="{8FAD44EB-CD9C-47FB-8B77-EB0D6D5272E9}" destId="{8B8700F6-6598-488D-A080-6175E5A2D161}" srcOrd="0" destOrd="0" presId="urn:microsoft.com/office/officeart/2005/8/layout/vList4"/>
    <dgm:cxn modelId="{D2E10B69-4A17-42B3-A0C0-6FF4D4D263B8}" srcId="{202AECE7-4885-4955-89D4-D6AA7352F502}" destId="{5E8CB2AA-4C27-4344-A839-6DE70F6CCC99}" srcOrd="4" destOrd="0" parTransId="{3D846B81-51AA-402E-BA56-F1172ABA4055}" sibTransId="{D0D2FD5C-4567-4147-9E39-36205E9EE5D3}"/>
    <dgm:cxn modelId="{924B3BCE-C4F5-4101-876E-1D6ABA837239}" type="presOf" srcId="{202AECE7-4885-4955-89D4-D6AA7352F502}" destId="{8FF5C49A-421A-4FBB-A4B2-8CA63326E468}" srcOrd="0" destOrd="0" presId="urn:microsoft.com/office/officeart/2005/8/layout/vList4"/>
    <dgm:cxn modelId="{C169697C-E100-4307-A919-2B2FAE9B7A6E}" type="presOf" srcId="{8FAD44EB-CD9C-47FB-8B77-EB0D6D5272E9}" destId="{FEBF7F1B-D1F2-4570-A884-F16650B7C2B7}" srcOrd="1" destOrd="0" presId="urn:microsoft.com/office/officeart/2005/8/layout/vList4"/>
    <dgm:cxn modelId="{7E204A4F-6DE0-481E-8512-9A65E10E2BF7}" srcId="{202AECE7-4885-4955-89D4-D6AA7352F502}" destId="{ACCBEEA0-1F90-41AA-AD2C-AE676083D66D}" srcOrd="0" destOrd="0" parTransId="{7BFD38D2-13DA-40F5-8CEA-B0F53E949757}" sibTransId="{A9EC5114-EAF1-480E-A2C7-DD450F126A76}"/>
    <dgm:cxn modelId="{5952F3D9-FA6B-44F4-9FBF-632497CBBC0F}" type="presParOf" srcId="{8FF5C49A-421A-4FBB-A4B2-8CA63326E468}" destId="{9C6B228D-771F-4D1C-ADAB-93C2D8350A6F}" srcOrd="0" destOrd="0" presId="urn:microsoft.com/office/officeart/2005/8/layout/vList4"/>
    <dgm:cxn modelId="{44052B6C-0CD2-4993-8085-4390F21518A7}" type="presParOf" srcId="{9C6B228D-771F-4D1C-ADAB-93C2D8350A6F}" destId="{A645469A-C487-4617-A458-D8A75DBBD181}" srcOrd="0" destOrd="0" presId="urn:microsoft.com/office/officeart/2005/8/layout/vList4"/>
    <dgm:cxn modelId="{1DE5E6BE-C45E-45C6-8F8B-B1A6A3657D59}" type="presParOf" srcId="{9C6B228D-771F-4D1C-ADAB-93C2D8350A6F}" destId="{43694EC7-C32C-4A50-88AB-2752D37C4C4D}" srcOrd="1" destOrd="0" presId="urn:microsoft.com/office/officeart/2005/8/layout/vList4"/>
    <dgm:cxn modelId="{FFB99C4E-E903-43E1-89F0-60508F936100}" type="presParOf" srcId="{9C6B228D-771F-4D1C-ADAB-93C2D8350A6F}" destId="{BB9C3F10-93E2-4A1A-99D4-2EB1E0CC9B3D}" srcOrd="2" destOrd="0" presId="urn:microsoft.com/office/officeart/2005/8/layout/vList4"/>
    <dgm:cxn modelId="{A8617D52-0615-42DD-816C-3EA862C8794C}" type="presParOf" srcId="{8FF5C49A-421A-4FBB-A4B2-8CA63326E468}" destId="{A1F3BEB7-8806-417A-947B-11BE61674460}" srcOrd="1" destOrd="0" presId="urn:microsoft.com/office/officeart/2005/8/layout/vList4"/>
    <dgm:cxn modelId="{151ECC05-EA39-40A0-B048-03BC915B0F6B}" type="presParOf" srcId="{8FF5C49A-421A-4FBB-A4B2-8CA63326E468}" destId="{C8289A1A-E6E4-4703-8671-C5C493444FA2}" srcOrd="2" destOrd="0" presId="urn:microsoft.com/office/officeart/2005/8/layout/vList4"/>
    <dgm:cxn modelId="{27A9788D-DEC6-4EAC-BDD8-32D722301A69}" type="presParOf" srcId="{C8289A1A-E6E4-4703-8671-C5C493444FA2}" destId="{6064C1A8-C30E-4E60-BE5E-F1AB84601015}" srcOrd="0" destOrd="0" presId="urn:microsoft.com/office/officeart/2005/8/layout/vList4"/>
    <dgm:cxn modelId="{0C0AB661-5A14-4F2F-B8BA-B9A17EBABBEB}" type="presParOf" srcId="{C8289A1A-E6E4-4703-8671-C5C493444FA2}" destId="{3EB5B204-B098-40DD-B685-0CB7370B827B}" srcOrd="1" destOrd="0" presId="urn:microsoft.com/office/officeart/2005/8/layout/vList4"/>
    <dgm:cxn modelId="{3B6CDF00-37CE-4C5A-8C99-122692B97DDC}" type="presParOf" srcId="{C8289A1A-E6E4-4703-8671-C5C493444FA2}" destId="{E51116D4-9FD7-4C4F-A600-DB12D0312DD7}" srcOrd="2" destOrd="0" presId="urn:microsoft.com/office/officeart/2005/8/layout/vList4"/>
    <dgm:cxn modelId="{8A751986-F81F-4597-90EB-1C906027219D}" type="presParOf" srcId="{8FF5C49A-421A-4FBB-A4B2-8CA63326E468}" destId="{31939818-E361-4E74-B52E-7A10A65FD00C}" srcOrd="3" destOrd="0" presId="urn:microsoft.com/office/officeart/2005/8/layout/vList4"/>
    <dgm:cxn modelId="{745CFD2A-8790-41BC-BEA9-AE8AD5B64A49}" type="presParOf" srcId="{8FF5C49A-421A-4FBB-A4B2-8CA63326E468}" destId="{361F467C-B04A-4955-A5C3-A6C9FA5D1EAF}" srcOrd="4" destOrd="0" presId="urn:microsoft.com/office/officeart/2005/8/layout/vList4"/>
    <dgm:cxn modelId="{95486D25-50E4-4BCE-BBF0-915EB33CD496}" type="presParOf" srcId="{361F467C-B04A-4955-A5C3-A6C9FA5D1EAF}" destId="{7153F536-6F99-4733-BAD8-15A82F5DF3C2}" srcOrd="0" destOrd="0" presId="urn:microsoft.com/office/officeart/2005/8/layout/vList4"/>
    <dgm:cxn modelId="{15294950-F76E-42AA-90DA-3C7D24F49D52}" type="presParOf" srcId="{361F467C-B04A-4955-A5C3-A6C9FA5D1EAF}" destId="{AA7A4CC6-46A5-41C5-BE68-2495D965FE95}" srcOrd="1" destOrd="0" presId="urn:microsoft.com/office/officeart/2005/8/layout/vList4"/>
    <dgm:cxn modelId="{430FDBD4-B239-4594-9DEC-0866927C3294}" type="presParOf" srcId="{361F467C-B04A-4955-A5C3-A6C9FA5D1EAF}" destId="{30C97D8A-D02C-4F8A-A9C7-E5FF66A6F402}" srcOrd="2" destOrd="0" presId="urn:microsoft.com/office/officeart/2005/8/layout/vList4"/>
    <dgm:cxn modelId="{86380B5F-A9FD-48F5-8584-E63C0C5ADA82}" type="presParOf" srcId="{8FF5C49A-421A-4FBB-A4B2-8CA63326E468}" destId="{4FD1B63E-9276-417F-84A0-FBBC139E8496}" srcOrd="5" destOrd="0" presId="urn:microsoft.com/office/officeart/2005/8/layout/vList4"/>
    <dgm:cxn modelId="{97F84952-5E77-4452-B8E1-7AD5B5869E8A}" type="presParOf" srcId="{8FF5C49A-421A-4FBB-A4B2-8CA63326E468}" destId="{D224DE69-3B74-4BAE-846A-DC8DF15C3159}" srcOrd="6" destOrd="0" presId="urn:microsoft.com/office/officeart/2005/8/layout/vList4"/>
    <dgm:cxn modelId="{F548CD1D-0330-4B96-800C-62EB3B854F7A}" type="presParOf" srcId="{D224DE69-3B74-4BAE-846A-DC8DF15C3159}" destId="{8B8700F6-6598-488D-A080-6175E5A2D161}" srcOrd="0" destOrd="0" presId="urn:microsoft.com/office/officeart/2005/8/layout/vList4"/>
    <dgm:cxn modelId="{25BE0E91-A0FC-4F71-8DDE-2A97023B15FE}" type="presParOf" srcId="{D224DE69-3B74-4BAE-846A-DC8DF15C3159}" destId="{E60E2ACA-60D1-4780-AFCB-CBB89B0EF03E}" srcOrd="1" destOrd="0" presId="urn:microsoft.com/office/officeart/2005/8/layout/vList4"/>
    <dgm:cxn modelId="{686437BC-91A3-47A1-B2C6-1DFB389536C1}" type="presParOf" srcId="{D224DE69-3B74-4BAE-846A-DC8DF15C3159}" destId="{FEBF7F1B-D1F2-4570-A884-F16650B7C2B7}" srcOrd="2" destOrd="0" presId="urn:microsoft.com/office/officeart/2005/8/layout/vList4"/>
    <dgm:cxn modelId="{7CDF4026-5CE0-427F-B47E-B7A62FF38DAD}" type="presParOf" srcId="{8FF5C49A-421A-4FBB-A4B2-8CA63326E468}" destId="{A92D621B-4273-4319-9343-29F6ECC4214E}" srcOrd="7" destOrd="0" presId="urn:microsoft.com/office/officeart/2005/8/layout/vList4"/>
    <dgm:cxn modelId="{CD0120F0-B3D3-4010-8360-B97A0F7EA1E7}" type="presParOf" srcId="{8FF5C49A-421A-4FBB-A4B2-8CA63326E468}" destId="{627B46D3-F73E-4455-98E6-F4EA7ECF8A7C}" srcOrd="8" destOrd="0" presId="urn:microsoft.com/office/officeart/2005/8/layout/vList4"/>
    <dgm:cxn modelId="{BF2085BD-D01A-42D5-8A1F-6412F8B18989}" type="presParOf" srcId="{627B46D3-F73E-4455-98E6-F4EA7ECF8A7C}" destId="{ACD55B0A-F33F-4727-B819-CC8C6CDFD3BA}" srcOrd="0" destOrd="0" presId="urn:microsoft.com/office/officeart/2005/8/layout/vList4"/>
    <dgm:cxn modelId="{EC16F413-C87F-457B-982E-620A38B86DFF}" type="presParOf" srcId="{627B46D3-F73E-4455-98E6-F4EA7ECF8A7C}" destId="{3543D4AB-A076-4BF2-A2B3-04D83F04A5AB}" srcOrd="1" destOrd="0" presId="urn:microsoft.com/office/officeart/2005/8/layout/vList4"/>
    <dgm:cxn modelId="{79E4636F-2DE2-4375-A8AD-6363818EDDAA}" type="presParOf" srcId="{627B46D3-F73E-4455-98E6-F4EA7ECF8A7C}" destId="{96BCB4C1-AFF6-49AA-8798-754208D8B1C4}" srcOrd="2" destOrd="0" presId="urn:microsoft.com/office/officeart/2005/8/layout/vList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4FA44-F65D-4B98-A250-2C90B661270C}">
      <dsp:nvSpPr>
        <dsp:cNvPr id="0" name=""/>
        <dsp:cNvSpPr/>
      </dsp:nvSpPr>
      <dsp:spPr>
        <a:xfrm>
          <a:off x="2520" y="293987"/>
          <a:ext cx="2457273" cy="691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1°</a:t>
          </a:r>
          <a:r>
            <a:rPr lang="it-IT" sz="2400" kern="1200" baseline="0" dirty="0" smtClean="0"/>
            <a:t> LIVELLO</a:t>
          </a:r>
          <a:endParaRPr lang="it-IT" sz="2400" kern="1200" dirty="0"/>
        </a:p>
      </dsp:txBody>
      <dsp:txXfrm>
        <a:off x="2520" y="293987"/>
        <a:ext cx="2457273" cy="691200"/>
      </dsp:txXfrm>
    </dsp:sp>
    <dsp:sp modelId="{55A79DB9-31EF-4590-A064-E7FE25F51CA3}">
      <dsp:nvSpPr>
        <dsp:cNvPr id="0" name=""/>
        <dsp:cNvSpPr/>
      </dsp:nvSpPr>
      <dsp:spPr>
        <a:xfrm>
          <a:off x="2520" y="985187"/>
          <a:ext cx="2457273" cy="38333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Docente in formazione e prova</a:t>
          </a:r>
          <a:endParaRPr lang="it-IT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Fase iniziale della costruzione delle competenze professionali</a:t>
          </a:r>
          <a:endParaRPr lang="it-IT" sz="2400" kern="1200" dirty="0"/>
        </a:p>
      </dsp:txBody>
      <dsp:txXfrm>
        <a:off x="2520" y="985187"/>
        <a:ext cx="2457273" cy="3833392"/>
      </dsp:txXfrm>
    </dsp:sp>
    <dsp:sp modelId="{1AD244E4-9B2C-49FC-BD4C-7C1557D838A6}">
      <dsp:nvSpPr>
        <dsp:cNvPr id="0" name=""/>
        <dsp:cNvSpPr/>
      </dsp:nvSpPr>
      <dsp:spPr>
        <a:xfrm>
          <a:off x="2803811" y="293987"/>
          <a:ext cx="2457273" cy="691200"/>
        </a:xfrm>
        <a:prstGeom prst="rect">
          <a:avLst/>
        </a:prstGeom>
        <a:solidFill>
          <a:schemeClr val="accent3">
            <a:shade val="80000"/>
            <a:hueOff val="274488"/>
            <a:satOff val="-16414"/>
            <a:lumOff val="17222"/>
            <a:alphaOff val="0"/>
          </a:schemeClr>
        </a:solidFill>
        <a:ln w="25400" cap="flat" cmpd="sng" algn="ctr">
          <a:solidFill>
            <a:schemeClr val="accent3">
              <a:shade val="80000"/>
              <a:hueOff val="274488"/>
              <a:satOff val="-16414"/>
              <a:lumOff val="17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2°</a:t>
          </a:r>
          <a:r>
            <a:rPr lang="it-IT" sz="2400" kern="1200" baseline="0" dirty="0" smtClean="0"/>
            <a:t> LIVELLO</a:t>
          </a:r>
          <a:endParaRPr lang="it-IT" sz="2400" kern="1200" dirty="0"/>
        </a:p>
      </dsp:txBody>
      <dsp:txXfrm>
        <a:off x="2803811" y="293987"/>
        <a:ext cx="2457273" cy="691200"/>
      </dsp:txXfrm>
    </dsp:sp>
    <dsp:sp modelId="{FA529AEA-9238-481B-BB44-38238FB8F092}">
      <dsp:nvSpPr>
        <dsp:cNvPr id="0" name=""/>
        <dsp:cNvSpPr/>
      </dsp:nvSpPr>
      <dsp:spPr>
        <a:xfrm>
          <a:off x="2803811" y="985187"/>
          <a:ext cx="2457273" cy="38333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Docente con competenza accreditata </a:t>
          </a:r>
          <a:endParaRPr lang="it-IT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Fase intermedia connotata dalla padronanza degli standard  professionali attesi</a:t>
          </a:r>
          <a:endParaRPr lang="it-IT" sz="2400" kern="1200" dirty="0"/>
        </a:p>
      </dsp:txBody>
      <dsp:txXfrm>
        <a:off x="2803811" y="985187"/>
        <a:ext cx="2457273" cy="3833392"/>
      </dsp:txXfrm>
    </dsp:sp>
    <dsp:sp modelId="{2057C352-6417-41B8-ADE4-1068A3A84242}">
      <dsp:nvSpPr>
        <dsp:cNvPr id="0" name=""/>
        <dsp:cNvSpPr/>
      </dsp:nvSpPr>
      <dsp:spPr>
        <a:xfrm>
          <a:off x="5605102" y="293987"/>
          <a:ext cx="2457273" cy="691200"/>
        </a:xfrm>
        <a:prstGeom prst="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 w="25400" cap="flat" cmpd="sng" algn="ctr">
          <a:solidFill>
            <a:schemeClr val="accent3">
              <a:shade val="80000"/>
              <a:hueOff val="548977"/>
              <a:satOff val="-32828"/>
              <a:lumOff val="3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3° LIVELLO</a:t>
          </a:r>
          <a:endParaRPr lang="it-IT" sz="2400" kern="1200" dirty="0"/>
        </a:p>
      </dsp:txBody>
      <dsp:txXfrm>
        <a:off x="5605102" y="293987"/>
        <a:ext cx="2457273" cy="691200"/>
      </dsp:txXfrm>
    </dsp:sp>
    <dsp:sp modelId="{A6767EAE-13F1-4B10-B152-6EA84DC5ED7A}">
      <dsp:nvSpPr>
        <dsp:cNvPr id="0" name=""/>
        <dsp:cNvSpPr/>
      </dsp:nvSpPr>
      <dsp:spPr>
        <a:xfrm>
          <a:off x="5605102" y="985187"/>
          <a:ext cx="2457273" cy="38333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Docente esperto </a:t>
          </a:r>
          <a:endParaRPr lang="it-IT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Fase avanzata connotata da esperienza e coinvolgimento della comunità professionale</a:t>
          </a:r>
          <a:endParaRPr lang="it-IT" sz="2400" kern="1200" dirty="0"/>
        </a:p>
      </dsp:txBody>
      <dsp:txXfrm>
        <a:off x="5605102" y="985187"/>
        <a:ext cx="2457273" cy="3833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5469A-C487-4617-A458-D8A75DBBD181}">
      <dsp:nvSpPr>
        <dsp:cNvPr id="0" name=""/>
        <dsp:cNvSpPr/>
      </dsp:nvSpPr>
      <dsp:spPr>
        <a:xfrm>
          <a:off x="0" y="0"/>
          <a:ext cx="8964488" cy="138274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- il </a:t>
          </a:r>
          <a:r>
            <a:rPr lang="it-IT" sz="1900" b="1" kern="1200" dirty="0" smtClean="0"/>
            <a:t>tema delle competenze </a:t>
          </a:r>
          <a:r>
            <a:rPr lang="it-IT" sz="1900" kern="1200" dirty="0" smtClean="0"/>
            <a:t>e delle </a:t>
          </a:r>
          <a:r>
            <a:rPr lang="it-IT" sz="1900" b="1" kern="1200" dirty="0" smtClean="0"/>
            <a:t>didattiche innovative</a:t>
          </a:r>
          <a:endParaRPr lang="it-IT" sz="1900" kern="1200" dirty="0"/>
        </a:p>
      </dsp:txBody>
      <dsp:txXfrm>
        <a:off x="1931171" y="0"/>
        <a:ext cx="7033316" cy="1382742"/>
      </dsp:txXfrm>
    </dsp:sp>
    <dsp:sp modelId="{43694EC7-C32C-4A50-88AB-2752D37C4C4D}">
      <dsp:nvSpPr>
        <dsp:cNvPr id="0" name=""/>
        <dsp:cNvSpPr/>
      </dsp:nvSpPr>
      <dsp:spPr>
        <a:xfrm>
          <a:off x="138274" y="138274"/>
          <a:ext cx="1792897" cy="1106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4C1A8-C30E-4E60-BE5E-F1AB84601015}">
      <dsp:nvSpPr>
        <dsp:cNvPr id="0" name=""/>
        <dsp:cNvSpPr/>
      </dsp:nvSpPr>
      <dsp:spPr>
        <a:xfrm>
          <a:off x="0" y="1521017"/>
          <a:ext cx="8964488" cy="138274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- il tema della </a:t>
          </a:r>
          <a:r>
            <a:rPr lang="it-IT" sz="1900" b="1" kern="1200" dirty="0" smtClean="0"/>
            <a:t>valutazione degli apprendimenti</a:t>
          </a:r>
          <a:r>
            <a:rPr lang="it-IT" sz="1900" kern="1200" dirty="0" smtClean="0"/>
            <a:t>, con particolare riferimento ai temi della valutazione formativa, del nuovo ruolo delle prove Invalsi, della certificazione delle competenze e dei nuovi esami di Stato;</a:t>
          </a:r>
          <a:endParaRPr lang="it-IT" sz="1900" kern="1200" dirty="0"/>
        </a:p>
      </dsp:txBody>
      <dsp:txXfrm>
        <a:off x="1931171" y="1521017"/>
        <a:ext cx="7033316" cy="1382742"/>
      </dsp:txXfrm>
    </dsp:sp>
    <dsp:sp modelId="{3EB5B204-B098-40DD-B685-0CB7370B827B}">
      <dsp:nvSpPr>
        <dsp:cNvPr id="0" name=""/>
        <dsp:cNvSpPr/>
      </dsp:nvSpPr>
      <dsp:spPr>
        <a:xfrm>
          <a:off x="138274" y="1659291"/>
          <a:ext cx="1792897" cy="1106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700F6-6598-488D-A080-6175E5A2D161}">
      <dsp:nvSpPr>
        <dsp:cNvPr id="0" name=""/>
        <dsp:cNvSpPr/>
      </dsp:nvSpPr>
      <dsp:spPr>
        <a:xfrm>
          <a:off x="0" y="3042034"/>
          <a:ext cx="8964488" cy="138274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- il tema dell’</a:t>
          </a:r>
          <a:r>
            <a:rPr lang="it-IT" sz="1900" b="1" kern="1200" dirty="0" smtClean="0"/>
            <a:t>alternanza scuola-lavoro</a:t>
          </a:r>
          <a:r>
            <a:rPr lang="it-IT" sz="1900" kern="1200" dirty="0" smtClean="0"/>
            <a:t>; </a:t>
          </a:r>
          <a:endParaRPr lang="it-IT" sz="1900" kern="1200" dirty="0"/>
        </a:p>
      </dsp:txBody>
      <dsp:txXfrm>
        <a:off x="1931171" y="3042034"/>
        <a:ext cx="7033316" cy="1382742"/>
      </dsp:txXfrm>
    </dsp:sp>
    <dsp:sp modelId="{E60E2ACA-60D1-4780-AFCB-CBB89B0EF03E}">
      <dsp:nvSpPr>
        <dsp:cNvPr id="0" name=""/>
        <dsp:cNvSpPr/>
      </dsp:nvSpPr>
      <dsp:spPr>
        <a:xfrm>
          <a:off x="138274" y="3180308"/>
          <a:ext cx="1792897" cy="110619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55B0A-F33F-4727-B819-CC8C6CDFD3BA}">
      <dsp:nvSpPr>
        <dsp:cNvPr id="0" name=""/>
        <dsp:cNvSpPr/>
      </dsp:nvSpPr>
      <dsp:spPr>
        <a:xfrm>
          <a:off x="0" y="4563051"/>
          <a:ext cx="8964488" cy="138274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- il tema </a:t>
          </a:r>
          <a:r>
            <a:rPr lang="it-IT" sz="1900" b="0" kern="1200" dirty="0" smtClean="0"/>
            <a:t>dell</a:t>
          </a:r>
          <a:r>
            <a:rPr lang="it-IT" sz="1900" b="1" kern="1200" dirty="0" smtClean="0"/>
            <a:t>’autonomia organizzativa e didattica</a:t>
          </a:r>
          <a:r>
            <a:rPr lang="it-IT" sz="1900" kern="1200" dirty="0" smtClean="0"/>
            <a:t>, con particolare riferimento alle connessioni con l’evoluzione dei PTOF, il migliore utilizzo, da parte delle istituzioni scolastiche, dell’organico di potenziamento, l’attivazione di modelli organizzativi flessibili. </a:t>
          </a:r>
          <a:endParaRPr lang="it-IT" sz="1900" kern="1200" dirty="0"/>
        </a:p>
      </dsp:txBody>
      <dsp:txXfrm>
        <a:off x="1931171" y="4563051"/>
        <a:ext cx="7033316" cy="1382742"/>
      </dsp:txXfrm>
    </dsp:sp>
    <dsp:sp modelId="{3543D4AB-A076-4BF2-A2B3-04D83F04A5AB}">
      <dsp:nvSpPr>
        <dsp:cNvPr id="0" name=""/>
        <dsp:cNvSpPr/>
      </dsp:nvSpPr>
      <dsp:spPr>
        <a:xfrm>
          <a:off x="138274" y="4701325"/>
          <a:ext cx="1792897" cy="1106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5469A-C487-4617-A458-D8A75DBBD181}">
      <dsp:nvSpPr>
        <dsp:cNvPr id="0" name=""/>
        <dsp:cNvSpPr/>
      </dsp:nvSpPr>
      <dsp:spPr>
        <a:xfrm>
          <a:off x="0" y="0"/>
          <a:ext cx="8964488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- </a:t>
          </a:r>
          <a:r>
            <a:rPr lang="it-IT" sz="2800" u="none" kern="1200" dirty="0" smtClean="0"/>
            <a:t>integrazione culturale, cittadinanza globale, sostenibilità</a:t>
          </a:r>
          <a:endParaRPr lang="it-IT" sz="2800" u="none" kern="1200" dirty="0"/>
        </a:p>
      </dsp:txBody>
      <dsp:txXfrm>
        <a:off x="1902994" y="0"/>
        <a:ext cx="7061493" cy="1100965"/>
      </dsp:txXfrm>
    </dsp:sp>
    <dsp:sp modelId="{43694EC7-C32C-4A50-88AB-2752D37C4C4D}">
      <dsp:nvSpPr>
        <dsp:cNvPr id="0" name=""/>
        <dsp:cNvSpPr/>
      </dsp:nvSpPr>
      <dsp:spPr>
        <a:xfrm>
          <a:off x="110096" y="110096"/>
          <a:ext cx="1792897" cy="88077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64C1A8-C30E-4E60-BE5E-F1AB84601015}">
      <dsp:nvSpPr>
        <dsp:cNvPr id="0" name=""/>
        <dsp:cNvSpPr/>
      </dsp:nvSpPr>
      <dsp:spPr>
        <a:xfrm>
          <a:off x="0" y="1204015"/>
          <a:ext cx="8964488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- </a:t>
          </a:r>
          <a:r>
            <a:rPr lang="it-IT" sz="2800" u="none" kern="1200" dirty="0" smtClean="0"/>
            <a:t>inclusione e disabilità</a:t>
          </a:r>
          <a:endParaRPr lang="it-IT" sz="2800" u="none" kern="1200" dirty="0"/>
        </a:p>
      </dsp:txBody>
      <dsp:txXfrm>
        <a:off x="1902994" y="1204015"/>
        <a:ext cx="7061493" cy="1100965"/>
      </dsp:txXfrm>
    </dsp:sp>
    <dsp:sp modelId="{3EB5B204-B098-40DD-B685-0CB7370B827B}">
      <dsp:nvSpPr>
        <dsp:cNvPr id="0" name=""/>
        <dsp:cNvSpPr/>
      </dsp:nvSpPr>
      <dsp:spPr>
        <a:xfrm>
          <a:off x="110096" y="1321158"/>
          <a:ext cx="1792897" cy="88077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53F536-6F99-4733-BAD8-15A82F5DF3C2}">
      <dsp:nvSpPr>
        <dsp:cNvPr id="0" name=""/>
        <dsp:cNvSpPr/>
      </dsp:nvSpPr>
      <dsp:spPr>
        <a:xfrm>
          <a:off x="0" y="2415077"/>
          <a:ext cx="8964488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300" kern="1200" dirty="0" smtClean="0"/>
            <a:t>- </a:t>
          </a:r>
          <a:r>
            <a:rPr lang="it-IT" sz="2800" kern="1200" dirty="0" smtClean="0"/>
            <a:t>percorsi di lingua straniera</a:t>
          </a:r>
          <a:endParaRPr lang="it-IT" sz="2800" u="none" kern="1200" dirty="0"/>
        </a:p>
      </dsp:txBody>
      <dsp:txXfrm>
        <a:off x="1902994" y="2415077"/>
        <a:ext cx="7061493" cy="1100965"/>
      </dsp:txXfrm>
    </dsp:sp>
    <dsp:sp modelId="{AA7A4CC6-46A5-41C5-BE68-2495D965FE95}">
      <dsp:nvSpPr>
        <dsp:cNvPr id="0" name=""/>
        <dsp:cNvSpPr/>
      </dsp:nvSpPr>
      <dsp:spPr>
        <a:xfrm>
          <a:off x="110096" y="2532220"/>
          <a:ext cx="1792897" cy="88077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8700F6-6598-488D-A080-6175E5A2D161}">
      <dsp:nvSpPr>
        <dsp:cNvPr id="0" name=""/>
        <dsp:cNvSpPr/>
      </dsp:nvSpPr>
      <dsp:spPr>
        <a:xfrm>
          <a:off x="0" y="3633185"/>
          <a:ext cx="8964488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- </a:t>
          </a:r>
          <a:r>
            <a:rPr lang="it-IT" sz="2800" u="none" kern="1200" dirty="0" smtClean="0"/>
            <a:t>insuccesso scolastico, contrasto alla dispersione</a:t>
          </a:r>
          <a:endParaRPr lang="it-IT" sz="2800" u="none" kern="1200" dirty="0"/>
        </a:p>
      </dsp:txBody>
      <dsp:txXfrm>
        <a:off x="1902994" y="3633185"/>
        <a:ext cx="7061493" cy="1100965"/>
      </dsp:txXfrm>
    </dsp:sp>
    <dsp:sp modelId="{E60E2ACA-60D1-4780-AFCB-CBB89B0EF03E}">
      <dsp:nvSpPr>
        <dsp:cNvPr id="0" name=""/>
        <dsp:cNvSpPr/>
      </dsp:nvSpPr>
      <dsp:spPr>
        <a:xfrm>
          <a:off x="110096" y="3743282"/>
          <a:ext cx="1792897" cy="88077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D55B0A-F33F-4727-B819-CC8C6CDFD3BA}">
      <dsp:nvSpPr>
        <dsp:cNvPr id="0" name=""/>
        <dsp:cNvSpPr/>
      </dsp:nvSpPr>
      <dsp:spPr>
        <a:xfrm>
          <a:off x="0" y="4844247"/>
          <a:ext cx="8964488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-</a:t>
          </a:r>
          <a:r>
            <a:rPr lang="it-IT" sz="2800" u="none" kern="1200" dirty="0" smtClean="0"/>
            <a:t>cultura artistica e musicale</a:t>
          </a:r>
          <a:endParaRPr lang="it-IT" sz="2800" u="none" kern="1200" dirty="0"/>
        </a:p>
      </dsp:txBody>
      <dsp:txXfrm>
        <a:off x="1902994" y="4844247"/>
        <a:ext cx="7061493" cy="1100965"/>
      </dsp:txXfrm>
    </dsp:sp>
    <dsp:sp modelId="{3543D4AB-A076-4BF2-A2B3-04D83F04A5AB}">
      <dsp:nvSpPr>
        <dsp:cNvPr id="0" name=""/>
        <dsp:cNvSpPr/>
      </dsp:nvSpPr>
      <dsp:spPr>
        <a:xfrm>
          <a:off x="110096" y="4954344"/>
          <a:ext cx="1792897" cy="88077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AAAE8-0740-42F7-88B3-CE5E11432BB0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9260C-34FE-47FD-8F65-1E07B0AC60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84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opportuno	attivare,	a	livello	di	USR	regionale,	un	tavolo	con	le	istituzioni	accademiche	e	le	associazioni	professionali	operanti	nel	territorio	regionale</a:t>
            </a:r>
          </a:p>
          <a:p>
            <a:pPr algn="just"/>
            <a:r>
              <a:rPr lang="it-IT" dirty="0" smtClean="0"/>
              <a:t>superare	l’obsoleto	vincolo	al	costo	orario	(DI	326/1995)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9260C-34FE-47FD-8F65-1E07B0AC60F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1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BED805-DE51-4D7E-9720-F23DD4F0DDC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D2DBA98-B880-4C1E-A18E-54C7D9F02CA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X56bkob7QAhUG2BoKHVw4BEwQjRwIBw&amp;url=http://www.slideshare.net/miursocial/piano-per-la-formazione-dei-docenti-il-documento&amp;psig=AFQjCNG7o4XkBVv6l9Quf_bI4Sg3QkrKbA&amp;ust=147996939627513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url=http://www.zeromag.eu/sito/articolo.php?id%3D2005&amp;rct=j&amp;frm=1&amp;q=&amp;esrc=s&amp;sa=U&amp;ved=0ahUKEwis4auH2vDOAhUJqxoKHckHCUAQwW4IKjAK&amp;usg=AFQjCNEm9kfUpfILVSAOYiG84Cw5B1XJ_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t/url?url=http://www.zeromag.eu/sito/articolo.php?id%3D2005&amp;rct=j&amp;frm=1&amp;q=&amp;esrc=s&amp;sa=U&amp;ved=0ahUKEwis4auH2vDOAhUJqxoKHckHCUAQwW4IKjAK&amp;usg=AFQjCNEm9kfUpfILVSAOYiG84Cw5B1XJ_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6238" y="3929227"/>
            <a:ext cx="8251523" cy="107721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Piano Nazionale di Formazione Docenti</a:t>
            </a:r>
          </a:p>
          <a:p>
            <a:pPr algn="ctr"/>
            <a:r>
              <a:rPr lang="it-IT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2^ annualità</a:t>
            </a:r>
            <a:endParaRPr lang="it-IT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tangolo 7"/>
          <p:cNvSpPr>
            <a:spLocks noChangeArrowheads="1"/>
          </p:cNvSpPr>
          <p:nvPr/>
        </p:nvSpPr>
        <p:spPr bwMode="auto">
          <a:xfrm>
            <a:off x="0" y="476672"/>
            <a:ext cx="4572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1800" b="1" dirty="0">
                <a:latin typeface="Palace Script MT" panose="030303020206070C0B05" pitchFamily="66" charset="0"/>
              </a:rPr>
              <a:t>Ministero dell’Istruzione, dell’ Università e della Ricerca</a:t>
            </a:r>
            <a:endParaRPr lang="it-IT" altLang="it-IT" sz="1800" dirty="0">
              <a:latin typeface="Palace Script MT" panose="030303020206070C0B05" pitchFamily="66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11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Ufficio Scolastico Regionale per la Campania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DIREZIONE  </a:t>
            </a:r>
            <a:r>
              <a:rPr lang="it-IT" altLang="it-IT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GENERALE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Ufficio III</a:t>
            </a:r>
            <a:endParaRPr lang="it-IT" altLang="it-IT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75" y="0"/>
            <a:ext cx="590475" cy="5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Risultati immagini per piano nazionale di formazione docent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26" y="1569279"/>
            <a:ext cx="1495388" cy="211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10"/>
          <p:cNvSpPr>
            <a:spLocks noChangeArrowheads="1"/>
          </p:cNvSpPr>
          <p:nvPr/>
        </p:nvSpPr>
        <p:spPr bwMode="auto">
          <a:xfrm>
            <a:off x="3324225" y="5818188"/>
            <a:ext cx="278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Arial" panose="020B0604020202020204" pitchFamily="34" charset="0"/>
              </a:rPr>
              <a:t>a cura 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Arial" panose="020B0604020202020204" pitchFamily="34" charset="0"/>
              </a:rPr>
              <a:t>Anna Maria Di Nocera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Arial" panose="020B0604020202020204" pitchFamily="34" charset="0"/>
              </a:rPr>
              <a:t>Dirigente Scolastico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Arial" panose="020B0604020202020204" pitchFamily="34" charset="0"/>
              </a:rPr>
              <a:t>Referente regionale formazione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Arial" panose="020B0604020202020204" pitchFamily="34" charset="0"/>
              </a:rPr>
              <a:t>Ufficio III – USR CAMPANIA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99" y="240962"/>
            <a:ext cx="1448115" cy="107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995" y="5252351"/>
            <a:ext cx="1499542" cy="110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44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280920" cy="548640"/>
          </a:xfrm>
        </p:spPr>
        <p:txBody>
          <a:bodyPr/>
          <a:lstStyle/>
          <a:p>
            <a:pPr algn="ctr"/>
            <a:r>
              <a:rPr lang="it-IT" sz="2400" dirty="0" smtClean="0"/>
              <a:t>fasi di sviluppo della competenza del docente</a:t>
            </a:r>
            <a:endParaRPr lang="it-IT" sz="2400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020375024"/>
              </p:ext>
            </p:extLst>
          </p:nvPr>
        </p:nvGraphicFramePr>
        <p:xfrm>
          <a:off x="683568" y="1124744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885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482" y="108294"/>
            <a:ext cx="7520940" cy="548640"/>
          </a:xfrm>
        </p:spPr>
        <p:txBody>
          <a:bodyPr/>
          <a:lstStyle/>
          <a:p>
            <a:r>
              <a:rPr lang="it-IT" dirty="0" smtClean="0"/>
              <a:t>3° ASPETTO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4788024" cy="3240360"/>
          </a:xfr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300" dirty="0" smtClean="0"/>
              <a:t>CRITICITA’</a:t>
            </a:r>
            <a:endParaRPr lang="it-IT" sz="2300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100" b="0" dirty="0" smtClean="0">
                <a:sym typeface="Webdings" panose="05030102010509060703" pitchFamily="18" charset="2"/>
              </a:rPr>
              <a:t></a:t>
            </a:r>
            <a:r>
              <a:rPr lang="it-IT" sz="2000" b="0" dirty="0" smtClean="0"/>
              <a:t>Nel corso della prima annualità, </a:t>
            </a:r>
            <a:r>
              <a:rPr lang="it-IT" sz="2000" b="0" dirty="0"/>
              <a:t>molti corsi di formazione per i docenti </a:t>
            </a:r>
            <a:r>
              <a:rPr lang="it-IT" sz="2000" b="0" dirty="0" smtClean="0"/>
              <a:t>hanno presentato nuovi, </a:t>
            </a:r>
            <a:r>
              <a:rPr lang="it-IT" sz="2000" b="0" dirty="0"/>
              <a:t>interessanti approcci didattici che, però, </a:t>
            </a:r>
            <a:r>
              <a:rPr lang="it-IT" sz="2000" b="0" dirty="0" smtClean="0"/>
              <a:t>non sempre hanno previsto fasi attive di ricerca sul campo.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098282" y="3068960"/>
            <a:ext cx="3970734" cy="2376264"/>
          </a:xfrm>
          <a:prstGeom prst="rect">
            <a:avLst/>
          </a:prstGeom>
          <a:solidFill>
            <a:schemeClr val="bg1"/>
          </a:solidFill>
          <a:ln w="412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dirty="0" smtClean="0"/>
              <a:t>SUGGERIMENTI OPERATIVI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it-IT" altLang="it-IT" sz="1800" b="0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b="0" dirty="0" smtClean="0"/>
              <a:t>Le azioni formative devono poter incidere sulla prassi didattica di ogni docente, prevedendo </a:t>
            </a:r>
            <a:r>
              <a:rPr lang="it-IT" altLang="it-IT" sz="1800" dirty="0" smtClean="0"/>
              <a:t>fasi di ricerca-azione</a:t>
            </a:r>
            <a:r>
              <a:rPr lang="it-IT" altLang="it-IT" sz="1800" b="0" dirty="0" smtClean="0"/>
              <a:t> e di documentazione didattica del lavoro condotto in classe.</a:t>
            </a:r>
            <a:endParaRPr lang="it-IT" altLang="it-IT" sz="18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4703415" y="19526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i="1" dirty="0" smtClean="0"/>
              <a:t>«</a:t>
            </a:r>
            <a:r>
              <a:rPr lang="it-IT" b="1" i="1" dirty="0" smtClean="0"/>
              <a:t>Favorire </a:t>
            </a:r>
            <a:r>
              <a:rPr lang="it-IT" b="1" i="1" dirty="0"/>
              <a:t>il ricorso ad attività di ricerca didattica e formazione sul campo promuovendo esperienze innovative e limitando trattazioni astratte e lezione frontale</a:t>
            </a:r>
          </a:p>
          <a:p>
            <a:pPr algn="ctr"/>
            <a:endParaRPr lang="it-IT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Team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42" y="1623216"/>
            <a:ext cx="1631745" cy="124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0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482" y="108294"/>
            <a:ext cx="7520940" cy="548640"/>
          </a:xfrm>
        </p:spPr>
        <p:txBody>
          <a:bodyPr/>
          <a:lstStyle/>
          <a:p>
            <a:r>
              <a:rPr lang="it-IT" dirty="0" smtClean="0"/>
              <a:t>4° ASPETTO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4968552" cy="5904656"/>
          </a:xfr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it-IT" sz="2300" dirty="0" smtClean="0"/>
              <a:t>CRITICITA’</a:t>
            </a:r>
            <a:endParaRPr lang="it-IT" sz="2300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100" b="0" dirty="0" smtClean="0">
                <a:sym typeface="Webdings" panose="05030102010509060703" pitchFamily="18" charset="2"/>
              </a:rPr>
              <a:t></a:t>
            </a:r>
            <a:r>
              <a:rPr lang="it-IT" sz="2100" b="0" dirty="0" smtClean="0"/>
              <a:t>Nel corso della prima annualità, numerose sono state le scuole in  Campania che hanno fatto ricorso ad associazioni e soggetti qualificati per individuare i relatori esperti.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100" b="0" dirty="0" smtClean="0">
                <a:sym typeface="Webdings" panose="05030102010509060703" pitchFamily="18" charset="2"/>
              </a:rPr>
              <a:t>Permane </a:t>
            </a:r>
            <a:r>
              <a:rPr lang="it-IT" sz="2100" b="0" dirty="0" smtClean="0"/>
              <a:t>il </a:t>
            </a:r>
            <a:r>
              <a:rPr lang="it-IT" sz="2100" b="0" dirty="0"/>
              <a:t>vincolo </a:t>
            </a:r>
            <a:r>
              <a:rPr lang="it-IT" sz="2100" b="0" dirty="0" smtClean="0"/>
              <a:t>dei compensi </a:t>
            </a:r>
            <a:r>
              <a:rPr lang="it-IT" sz="2100" b="0" dirty="0"/>
              <a:t>per attività di docenza </a:t>
            </a:r>
            <a:r>
              <a:rPr lang="it-IT" sz="2100" b="0" dirty="0" smtClean="0"/>
              <a:t>fissati </a:t>
            </a:r>
            <a:r>
              <a:rPr lang="it-IT" sz="2100" b="0" dirty="0"/>
              <a:t>dal Decreto Interministeriale 12 ottobre 1995 n. </a:t>
            </a:r>
            <a:r>
              <a:rPr lang="it-IT" sz="2100" b="0" dirty="0" smtClean="0"/>
              <a:t>326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it-IT" sz="2100" b="0" dirty="0" smtClean="0"/>
              <a:t>Non sempre è stato possibile garantire la «qualità d’aula dei formatori»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it-IT" sz="2100" b="0" dirty="0"/>
              <a:t>N</a:t>
            </a:r>
            <a:r>
              <a:rPr lang="it-IT" sz="2100" b="0" dirty="0" smtClean="0"/>
              <a:t>on sempre vi è stata coincidenza tra i bisogni espressi dalle scuole e l’offerta formativa erogata.</a:t>
            </a:r>
            <a:endParaRPr lang="it-IT" sz="2100" b="0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it-IT" sz="2100" b="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220072" y="2564904"/>
            <a:ext cx="3826718" cy="2448272"/>
          </a:xfrm>
          <a:prstGeom prst="rect">
            <a:avLst/>
          </a:prstGeom>
          <a:solidFill>
            <a:schemeClr val="bg1"/>
          </a:solidFill>
          <a:ln w="412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dirty="0" smtClean="0"/>
              <a:t>SEGGERIMENTI OPERATIVI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it-IT" altLang="it-IT" sz="1800" b="0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b="0" dirty="0" smtClean="0"/>
              <a:t>Potrebbero essere esaminate eventuali proposte di </a:t>
            </a:r>
            <a:r>
              <a:rPr lang="it-IT" altLang="it-IT" sz="1800" b="0" dirty="0" err="1" smtClean="0"/>
              <a:t>partership</a:t>
            </a:r>
            <a:r>
              <a:rPr lang="it-IT" altLang="it-IT" sz="1800" b="0" dirty="0" smtClean="0"/>
              <a:t> da parte di  Istituti Universitari e  il mondo produttivo per offrire ai poli soggetti qualificati per erogare formazione.</a:t>
            </a:r>
            <a:endParaRPr lang="it-IT" altLang="it-IT" sz="18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4703415" y="1952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i="1" dirty="0" smtClean="0"/>
              <a:t>«</a:t>
            </a:r>
            <a:r>
              <a:rPr lang="it-IT" b="1" i="1" dirty="0" smtClean="0"/>
              <a:t>Coinvolgere </a:t>
            </a:r>
            <a:r>
              <a:rPr lang="it-IT" b="1" i="1" dirty="0"/>
              <a:t>strutture universitarie, associazioni professionali, enti o soggetti qualificati accreditati” </a:t>
            </a:r>
            <a:endParaRPr lang="it-IT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 descr="Risultati immagini per università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40" y="1295650"/>
            <a:ext cx="142875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1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482" y="108294"/>
            <a:ext cx="7520940" cy="548640"/>
          </a:xfrm>
        </p:spPr>
        <p:txBody>
          <a:bodyPr/>
          <a:lstStyle/>
          <a:p>
            <a:r>
              <a:rPr lang="it-IT" dirty="0"/>
              <a:t>5</a:t>
            </a:r>
            <a:r>
              <a:rPr lang="it-IT" dirty="0" smtClean="0"/>
              <a:t>° ASPETTO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4788024" cy="4248472"/>
          </a:xfr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it-IT" sz="2300" dirty="0" smtClean="0"/>
              <a:t>CRITICITA’</a:t>
            </a:r>
            <a:endParaRPr lang="it-IT" sz="2300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300" b="0" dirty="0" smtClean="0">
                <a:sym typeface="Webdings" panose="05030102010509060703" pitchFamily="18" charset="2"/>
              </a:rPr>
              <a:t></a:t>
            </a:r>
            <a:r>
              <a:rPr lang="it-IT" sz="2300" b="0" dirty="0" smtClean="0"/>
              <a:t>Nel corso della prima annualità, le scuole polo hanno avviato percorsi di formazione di 2° livello, dedicati al supporto di figure di sistema a livello di singole istituzioni scolastiche e di ambito.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300" b="0" dirty="0" smtClean="0"/>
              <a:t>Permane l’esigenza di disporre di competenze ben strutturate e diffuse nelle seguenti aree della </a:t>
            </a:r>
            <a:r>
              <a:rPr lang="it-IT" sz="2300" b="0" dirty="0" err="1" smtClean="0"/>
              <a:t>governance</a:t>
            </a:r>
            <a:r>
              <a:rPr lang="it-IT" sz="2300" b="0" dirty="0" smtClean="0"/>
              <a:t>: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300" b="0" dirty="0" smtClean="0"/>
              <a:t>Progettazione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300" b="0" dirty="0" smtClean="0"/>
              <a:t>Organizzazione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300" b="0" dirty="0" smtClean="0"/>
              <a:t>Monitoraggio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076056" y="2564904"/>
            <a:ext cx="3970734" cy="2952328"/>
          </a:xfrm>
          <a:prstGeom prst="rect">
            <a:avLst/>
          </a:prstGeom>
          <a:solidFill>
            <a:schemeClr val="bg1"/>
          </a:solidFill>
          <a:ln w="412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dirty="0" smtClean="0"/>
              <a:t>SUGGERIMENTI OPERATIVI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it-IT" altLang="it-IT" sz="1800" b="0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b="0" dirty="0"/>
              <a:t>. </a:t>
            </a:r>
            <a:r>
              <a:rPr lang="it-IT" altLang="it-IT" sz="1800" b="0" dirty="0" smtClean="0"/>
              <a:t> Si ritiene opportuno diffondere a tutti i livelli del sistema competenze specifiche, puntando alla formazione di figure chiave per ogni specifica priorità (es.: formatori cittadinanza attiva, integrazione, valutazione degli apprendimenti).</a:t>
            </a:r>
            <a:endParaRPr lang="it-IT" altLang="it-IT" sz="18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4703415" y="1952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i="1" dirty="0" smtClean="0"/>
              <a:t>«</a:t>
            </a:r>
            <a:r>
              <a:rPr lang="it-IT" b="1" i="1" dirty="0" smtClean="0"/>
              <a:t>Professionalizzare la Formazione» </a:t>
            </a:r>
            <a:endParaRPr lang="it-IT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 descr="Risultati immagini per università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40" y="1295650"/>
            <a:ext cx="142875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3548" y="8560"/>
            <a:ext cx="7520940" cy="548640"/>
          </a:xfrm>
        </p:spPr>
        <p:txBody>
          <a:bodyPr/>
          <a:lstStyle/>
          <a:p>
            <a:r>
              <a:rPr lang="it-IT" sz="2400" dirty="0" smtClean="0"/>
              <a:t>LA PROGRAMMAZIONE DELLE INIZIATIVE 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128"/>
            <a:ext cx="3857285" cy="4602872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857285" y="2204864"/>
            <a:ext cx="5286715" cy="46805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1200" dirty="0" smtClean="0"/>
              <a:t>Decreto </a:t>
            </a:r>
            <a:r>
              <a:rPr lang="it-IT" sz="1200" dirty="0"/>
              <a:t>Legislativo N. 59 del 13 aprile 2017 </a:t>
            </a:r>
            <a:r>
              <a:rPr lang="it-IT" sz="1200" dirty="0" smtClean="0"/>
              <a:t> </a:t>
            </a:r>
            <a:r>
              <a:rPr lang="it-IT" sz="1200" b="0" dirty="0" smtClean="0"/>
              <a:t>-Norme </a:t>
            </a:r>
            <a:r>
              <a:rPr lang="it-IT" sz="1200" b="0" dirty="0"/>
              <a:t>sul sistema di formazione iniziale dei </a:t>
            </a:r>
            <a:r>
              <a:rPr lang="it-IT" sz="1200" b="0" dirty="0" smtClean="0"/>
              <a:t>docenti</a:t>
            </a:r>
            <a:r>
              <a:rPr lang="it-IT" sz="1200" b="0" dirty="0"/>
              <a:t> </a:t>
            </a:r>
          </a:p>
          <a:p>
            <a:r>
              <a:rPr lang="it-IT" sz="1200" dirty="0"/>
              <a:t>Decreto Legislativo N. 60 del 13 aprile 2017 </a:t>
            </a:r>
            <a:r>
              <a:rPr lang="it-IT" sz="1200" dirty="0" smtClean="0"/>
              <a:t>- </a:t>
            </a:r>
            <a:r>
              <a:rPr lang="it-IT" sz="1200" b="0" dirty="0" smtClean="0"/>
              <a:t>Norme </a:t>
            </a:r>
            <a:r>
              <a:rPr lang="it-IT" sz="1200" b="0" dirty="0"/>
              <a:t>sulla promozione della cultura umanistica, sulla valorizzazione del patrimonio e delle produzioni  culturali  e  sul  sostegno  della creatività</a:t>
            </a:r>
            <a:r>
              <a:rPr lang="it-IT" sz="1200" b="0" dirty="0" smtClean="0"/>
              <a:t>.</a:t>
            </a:r>
            <a:endParaRPr lang="it-IT" sz="1200" b="0" dirty="0"/>
          </a:p>
          <a:p>
            <a:r>
              <a:rPr lang="it-IT" sz="1200" dirty="0"/>
              <a:t>Decreto Legislativo N. 61 del 13 aprile 2017 </a:t>
            </a:r>
            <a:r>
              <a:rPr lang="it-IT" sz="1200" dirty="0" smtClean="0"/>
              <a:t>- </a:t>
            </a:r>
            <a:r>
              <a:rPr lang="it-IT" sz="1200" b="0" dirty="0" smtClean="0"/>
              <a:t>Revisione </a:t>
            </a:r>
            <a:r>
              <a:rPr lang="it-IT" sz="1200" b="0" dirty="0"/>
              <a:t>dei percorsi  dell'istruzione  professionale  nel  rispetto dell'articolo 117 della Costituzione, nonché raccordo con i percorsi dell'istruzione e formazione professionale</a:t>
            </a:r>
          </a:p>
          <a:p>
            <a:r>
              <a:rPr lang="it-IT" sz="1200" dirty="0"/>
              <a:t>Decreto Legislativo N. 62 del 13 aprile 2017 </a:t>
            </a:r>
            <a:r>
              <a:rPr lang="it-IT" sz="1200" dirty="0" smtClean="0"/>
              <a:t>- </a:t>
            </a:r>
            <a:r>
              <a:rPr lang="it-IT" sz="1200" b="0" dirty="0" smtClean="0"/>
              <a:t>Norme </a:t>
            </a:r>
            <a:r>
              <a:rPr lang="it-IT" sz="1200" b="0" dirty="0"/>
              <a:t>in materia di valutazione e certificazione delle competenze nel primo ciclo ed esami di </a:t>
            </a:r>
            <a:r>
              <a:rPr lang="it-IT" sz="1200" b="0" dirty="0" smtClean="0"/>
              <a:t>Stato</a:t>
            </a:r>
            <a:r>
              <a:rPr lang="it-IT" sz="1200" b="0" dirty="0"/>
              <a:t> </a:t>
            </a:r>
          </a:p>
          <a:p>
            <a:r>
              <a:rPr lang="it-IT" sz="1200" dirty="0" smtClean="0"/>
              <a:t>Decreto </a:t>
            </a:r>
            <a:r>
              <a:rPr lang="it-IT" sz="1200" dirty="0"/>
              <a:t>Legislativo N. 63 del 13 aprile 2017 </a:t>
            </a:r>
            <a:r>
              <a:rPr lang="it-IT" sz="1200" dirty="0" smtClean="0"/>
              <a:t> - </a:t>
            </a:r>
            <a:r>
              <a:rPr lang="it-IT" sz="1200" b="0" dirty="0" smtClean="0"/>
              <a:t>Effettività </a:t>
            </a:r>
            <a:r>
              <a:rPr lang="it-IT" sz="1200" b="0" dirty="0"/>
              <a:t>del diritto allo studio attraverso la definizione  delle prestazioni, in relazione ai servizi alla  persona,  con  particolare riferimento alle condizioni di  disagio  e  ai  servizi  strumentali, nonché  potenziamento  della   carta   dello   </a:t>
            </a:r>
            <a:r>
              <a:rPr lang="it-IT" sz="1200" b="0" dirty="0" smtClean="0"/>
              <a:t>studente</a:t>
            </a:r>
            <a:endParaRPr lang="it-IT" sz="1200" b="0" dirty="0"/>
          </a:p>
          <a:p>
            <a:r>
              <a:rPr lang="it-IT" sz="1200" dirty="0"/>
              <a:t>Decreto Legislativo N. 64 del 13 aprile 2017 </a:t>
            </a:r>
            <a:r>
              <a:rPr lang="it-IT" sz="1200" dirty="0" smtClean="0"/>
              <a:t> - </a:t>
            </a:r>
            <a:r>
              <a:rPr lang="it-IT" sz="1200" b="0" dirty="0" smtClean="0"/>
              <a:t>Disciplina </a:t>
            </a:r>
            <a:r>
              <a:rPr lang="it-IT" sz="1200" b="0" dirty="0"/>
              <a:t>della scuola italiana all'estero</a:t>
            </a:r>
          </a:p>
          <a:p>
            <a:r>
              <a:rPr lang="it-IT" sz="1200" dirty="0"/>
              <a:t>Decreto Legislativo N. 65 del 13 aprile 2017 </a:t>
            </a:r>
            <a:r>
              <a:rPr lang="it-IT" sz="1200" dirty="0" smtClean="0"/>
              <a:t>- </a:t>
            </a:r>
            <a:r>
              <a:rPr lang="it-IT" sz="1200" b="0" dirty="0" smtClean="0"/>
              <a:t>Istituzione </a:t>
            </a:r>
            <a:r>
              <a:rPr lang="it-IT" sz="1200" b="0" dirty="0"/>
              <a:t>del sistema integrato di educazione e di istruzione dalla nascita sino a sei </a:t>
            </a:r>
            <a:r>
              <a:rPr lang="it-IT" sz="1200" b="0" dirty="0" smtClean="0"/>
              <a:t>anni</a:t>
            </a:r>
            <a:endParaRPr lang="it-IT" sz="1200" b="0" dirty="0"/>
          </a:p>
          <a:p>
            <a:r>
              <a:rPr lang="it-IT" sz="1200" dirty="0"/>
              <a:t>Decreto Legislativo N. 66 del 13 aprile 2017 </a:t>
            </a:r>
            <a:r>
              <a:rPr lang="it-IT" sz="1200" dirty="0" smtClean="0"/>
              <a:t>- </a:t>
            </a:r>
            <a:r>
              <a:rPr lang="it-IT" sz="1200" b="0" dirty="0" smtClean="0"/>
              <a:t>Norme </a:t>
            </a:r>
            <a:r>
              <a:rPr lang="it-IT" sz="1200" b="0" dirty="0"/>
              <a:t>per la promozione dell'inclusione scolastica degli studenti con </a:t>
            </a:r>
            <a:r>
              <a:rPr lang="it-IT" sz="1200" b="0" dirty="0" smtClean="0"/>
              <a:t>disabilità</a:t>
            </a:r>
            <a:endParaRPr lang="it-IT" sz="1200" b="0" dirty="0"/>
          </a:p>
        </p:txBody>
      </p:sp>
      <p:sp>
        <p:nvSpPr>
          <p:cNvPr id="6" name="Rettangolo 5"/>
          <p:cNvSpPr/>
          <p:nvPr/>
        </p:nvSpPr>
        <p:spPr>
          <a:xfrm>
            <a:off x="107504" y="1404808"/>
            <a:ext cx="3672407" cy="51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B0F0"/>
                </a:solidFill>
              </a:rPr>
              <a:t>Le 9 priorità del Piano Nazionale di Formazione</a:t>
            </a:r>
            <a:endParaRPr lang="it-IT" sz="2000" b="1" dirty="0">
              <a:solidFill>
                <a:srgbClr val="00B0F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69288" y="1418456"/>
            <a:ext cx="3672407" cy="498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Le 8 deleghe della legge n. 107/2015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43808" y="729095"/>
            <a:ext cx="2653291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22225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Connessione </a:t>
            </a:r>
            <a:r>
              <a:rPr lang="it-IT" sz="2800" b="1" dirty="0" smtClean="0">
                <a:ln w="22225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tra</a:t>
            </a:r>
            <a:endParaRPr lang="it-IT" sz="2800" b="1" cap="none" spc="0" dirty="0">
              <a:ln w="22225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784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243144320"/>
              </p:ext>
            </p:extLst>
          </p:nvPr>
        </p:nvGraphicFramePr>
        <p:xfrm>
          <a:off x="35496" y="908720"/>
          <a:ext cx="896448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755576" y="21186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In particolare in ogni ambito territoriale dovranno essere assicurate iniziative formative relative a: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1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097316645"/>
              </p:ext>
            </p:extLst>
          </p:nvPr>
        </p:nvGraphicFramePr>
        <p:xfrm>
          <a:off x="35496" y="908720"/>
          <a:ext cx="896448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755576" y="21186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Ulteriori tematiche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86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A32-908A-44A2-B4BE-C5F779E2681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10798"/>
            <a:ext cx="3539885" cy="265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399098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 Almeno due </a:t>
            </a:r>
            <a:r>
              <a:rPr lang="it-IT" i="1" dirty="0"/>
              <a:t>iniziative </a:t>
            </a:r>
            <a:r>
              <a:rPr lang="it-IT" i="1" dirty="0" smtClean="0"/>
              <a:t>formative in ogni ambito andranno </a:t>
            </a:r>
            <a:r>
              <a:rPr lang="it-IT" i="1" dirty="0"/>
              <a:t>rivolte ai docenti di scuola dell’infanzia </a:t>
            </a:r>
            <a:r>
              <a:rPr lang="it-IT" i="1" dirty="0" smtClean="0"/>
              <a:t>statale, sui temi della cultura dell’infanzia, in connessione con il D. </a:t>
            </a:r>
            <a:r>
              <a:rPr lang="it-IT" i="1" dirty="0" err="1" smtClean="0"/>
              <a:t>Lgs</a:t>
            </a:r>
            <a:r>
              <a:rPr lang="it-IT" i="1" dirty="0" smtClean="0"/>
              <a:t> n. 65/2017 di cui:</a:t>
            </a:r>
          </a:p>
          <a:p>
            <a:pPr marL="285750" indent="-285750">
              <a:buFontTx/>
              <a:buChar char="-"/>
            </a:pPr>
            <a:r>
              <a:rPr lang="it-IT" i="1" dirty="0" smtClean="0"/>
              <a:t>una </a:t>
            </a:r>
            <a:r>
              <a:rPr lang="it-IT" i="1" dirty="0"/>
              <a:t>rivolta a consolidare le </a:t>
            </a:r>
            <a:r>
              <a:rPr lang="it-IT" b="1" i="1" dirty="0"/>
              <a:t>pratiche educative e didattiche </a:t>
            </a:r>
            <a:r>
              <a:rPr lang="it-IT" i="1" dirty="0"/>
              <a:t>in una logica di </a:t>
            </a:r>
            <a:r>
              <a:rPr lang="it-IT" b="1" i="1" dirty="0"/>
              <a:t>continuità </a:t>
            </a:r>
            <a:r>
              <a:rPr lang="it-IT" b="1" i="1" dirty="0" smtClean="0"/>
              <a:t>educativa</a:t>
            </a:r>
            <a:r>
              <a:rPr lang="it-IT" i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it-IT" i="1" dirty="0" smtClean="0"/>
              <a:t>l’altra </a:t>
            </a:r>
            <a:r>
              <a:rPr lang="it-IT" i="1" dirty="0"/>
              <a:t>a sviluppare </a:t>
            </a:r>
            <a:r>
              <a:rPr lang="it-IT" b="1" i="1" dirty="0"/>
              <a:t>competenze pedagogiche </a:t>
            </a:r>
            <a:r>
              <a:rPr lang="it-IT" i="1" dirty="0"/>
              <a:t>ed organizzative in vista dell’assunzione di </a:t>
            </a:r>
            <a:r>
              <a:rPr lang="it-IT" b="1" i="1" dirty="0"/>
              <a:t>compiti di </a:t>
            </a:r>
            <a:r>
              <a:rPr lang="it-IT" b="1" i="1" dirty="0" smtClean="0"/>
              <a:t>coordinamento</a:t>
            </a:r>
            <a:r>
              <a:rPr lang="it-IT" i="1" dirty="0" smtClean="0"/>
              <a:t>. Per  tale priorità si raccomanda la costruzione di progetti condivisi, anche sotto il profilo finanziario, con le Regioni, gli Enti locali, il sistema paritario e il terzo settore. </a:t>
            </a:r>
          </a:p>
          <a:p>
            <a:r>
              <a:rPr lang="it-IT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0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approfondimento per la progettazione di ambito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41020" cy="4083905"/>
          </a:xfrm>
        </p:spPr>
        <p:txBody>
          <a:bodyPr>
            <a:normAutofit/>
          </a:bodyPr>
          <a:lstStyle/>
          <a:p>
            <a:endParaRPr lang="it-IT" sz="1800" b="0" dirty="0" smtClean="0"/>
          </a:p>
          <a:p>
            <a:r>
              <a:rPr lang="it-IT" sz="2000" b="0" dirty="0" smtClean="0"/>
              <a:t>La scuola polo per la formazione definisce l’impiego delle risorse di ambito e ne garantisce la rendicontazione.</a:t>
            </a:r>
          </a:p>
          <a:p>
            <a:r>
              <a:rPr lang="it-IT" sz="2000" b="0" dirty="0" smtClean="0"/>
              <a:t>Nella definizione della progettazione sarà opportuno:</a:t>
            </a:r>
          </a:p>
          <a:p>
            <a:pPr>
              <a:buFontTx/>
              <a:buChar char="-"/>
            </a:pPr>
            <a:r>
              <a:rPr lang="it-IT" sz="2000" b="0" dirty="0" smtClean="0"/>
              <a:t>Gestire direttamente </a:t>
            </a:r>
            <a:r>
              <a:rPr lang="it-IT" sz="2000" dirty="0" smtClean="0"/>
              <a:t>iniziative di sistema </a:t>
            </a:r>
            <a:r>
              <a:rPr lang="it-IT" sz="2000" b="0" dirty="0" smtClean="0"/>
              <a:t>(formazione di  tutor, coordinatori, formatori, altre figure di sistema)</a:t>
            </a:r>
          </a:p>
          <a:p>
            <a:pPr>
              <a:buFontTx/>
              <a:buChar char="-"/>
            </a:pPr>
            <a:r>
              <a:rPr lang="it-IT" sz="2000" b="0" dirty="0" smtClean="0"/>
              <a:t>Gestite direttamente </a:t>
            </a:r>
            <a:r>
              <a:rPr lang="it-IT" sz="2000" dirty="0" smtClean="0"/>
              <a:t>iniziative per tematiche generali o specifiche</a:t>
            </a:r>
          </a:p>
          <a:p>
            <a:pPr>
              <a:buFontTx/>
              <a:buChar char="-"/>
            </a:pPr>
            <a:r>
              <a:rPr lang="it-IT" sz="2000" b="0" dirty="0" smtClean="0"/>
              <a:t>Affidare iniziative a </a:t>
            </a:r>
            <a:r>
              <a:rPr lang="it-IT" sz="2000" dirty="0" smtClean="0"/>
              <a:t>poli specialistici</a:t>
            </a:r>
            <a:r>
              <a:rPr lang="it-IT" sz="2000" b="0" dirty="0" smtClean="0"/>
              <a:t> o a </a:t>
            </a:r>
            <a:r>
              <a:rPr lang="it-IT" sz="2000" dirty="0" smtClean="0"/>
              <a:t>piccole reti</a:t>
            </a:r>
          </a:p>
          <a:p>
            <a:pPr>
              <a:buFontTx/>
              <a:buChar char="-"/>
            </a:pPr>
            <a:r>
              <a:rPr lang="it-IT" sz="2000" b="0" dirty="0" smtClean="0"/>
              <a:t>In qualche caso, affidare contributi finanziarie per iniziative di </a:t>
            </a:r>
            <a:r>
              <a:rPr lang="it-IT" sz="2000" dirty="0" smtClean="0"/>
              <a:t>singole scuole.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01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628650" y="836613"/>
            <a:ext cx="7886700" cy="540067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it-IT" altLang="it-IT" sz="2400" dirty="0" smtClean="0"/>
              <a:t>Per quanto  concerne l’assegnazione delle risorse alle reti di scopo e alle singole scuole, si forniscono i seguenti suggerimenti,  </a:t>
            </a:r>
            <a:r>
              <a:rPr lang="it-IT" altLang="it-IT" sz="2400" b="1" dirty="0" smtClean="0"/>
              <a:t>fatta salva la libera autodeterminazione degli ambiti:</a:t>
            </a:r>
          </a:p>
          <a:p>
            <a:endParaRPr lang="it-IT" altLang="it-IT" sz="2400" dirty="0" smtClean="0"/>
          </a:p>
          <a:p>
            <a:r>
              <a:rPr lang="it-IT" altLang="it-IT" sz="2400" i="1" dirty="0" smtClean="0"/>
              <a:t>-   </a:t>
            </a:r>
            <a:r>
              <a:rPr lang="it-IT" altLang="it-IT" sz="2400" b="1" i="1" dirty="0" smtClean="0">
                <a:solidFill>
                  <a:srgbClr val="FF0000"/>
                </a:solidFill>
              </a:rPr>
              <a:t>evitare eccessive segmentazioni delle risorse, </a:t>
            </a:r>
            <a:r>
              <a:rPr lang="it-IT" altLang="it-IT" sz="2400" i="1" dirty="0" smtClean="0"/>
              <a:t>tenendo conto delle eventuali ricadute sulla rendicontazione finale e quindi sull’erogazione del saldo;</a:t>
            </a:r>
            <a:endParaRPr lang="it-IT" altLang="it-IT" sz="2400" dirty="0" smtClean="0"/>
          </a:p>
          <a:p>
            <a:pPr>
              <a:buFontTx/>
              <a:buChar char="-"/>
            </a:pPr>
            <a:r>
              <a:rPr lang="it-IT" altLang="it-IT" sz="2400" i="1" dirty="0" smtClean="0"/>
              <a:t>acquisire </a:t>
            </a:r>
            <a:r>
              <a:rPr lang="it-IT" altLang="it-IT" sz="2400" b="1" i="1" dirty="0" smtClean="0">
                <a:solidFill>
                  <a:srgbClr val="FF0000"/>
                </a:solidFill>
              </a:rPr>
              <a:t>elementi progettuali e amministrativi </a:t>
            </a:r>
            <a:r>
              <a:rPr lang="it-IT" altLang="it-IT" sz="2400" i="1" dirty="0" smtClean="0"/>
              <a:t>(formalizzazione rete di scopo, progetto formativo, impegni del Dirigente scolastico del polo gestionale ) ai fini dell’assegnazione dell’acconto;</a:t>
            </a:r>
          </a:p>
          <a:p>
            <a:pPr>
              <a:buFontTx/>
              <a:buChar char="-"/>
            </a:pPr>
            <a:r>
              <a:rPr lang="it-IT" altLang="it-IT" sz="2400" i="1" dirty="0"/>
              <a:t>-  </a:t>
            </a:r>
            <a:r>
              <a:rPr lang="it-IT" altLang="it-IT" sz="2400" i="1" dirty="0" smtClean="0"/>
              <a:t>acquisire entro il 30 ottobre 2018 da ogni snodo gestionale i documenti</a:t>
            </a:r>
            <a:r>
              <a:rPr lang="it-IT" altLang="it-IT" sz="2400" i="1" dirty="0" smtClean="0">
                <a:solidFill>
                  <a:srgbClr val="FF0000"/>
                </a:solidFill>
              </a:rPr>
              <a:t> </a:t>
            </a:r>
            <a:r>
              <a:rPr lang="it-IT" altLang="it-IT" sz="2400" i="1" dirty="0" smtClean="0"/>
              <a:t>di</a:t>
            </a:r>
            <a:r>
              <a:rPr lang="it-IT" altLang="it-IT" sz="2400" i="1" dirty="0" smtClean="0">
                <a:solidFill>
                  <a:srgbClr val="FF0000"/>
                </a:solidFill>
              </a:rPr>
              <a:t> rendicontazione e l’allegato 1 firmato da almeno un revisore</a:t>
            </a:r>
            <a:r>
              <a:rPr lang="it-IT" altLang="it-IT" sz="2400" i="1" dirty="0" smtClean="0"/>
              <a:t>, al fine della predisposizione della rendicontazione complessiva, la cui redazione costituirà una sintesi delle rendicontazioni relative alle azioni delle reti di scopo o di singole scuole.</a:t>
            </a:r>
          </a:p>
          <a:p>
            <a:pPr>
              <a:buFontTx/>
              <a:buChar char="-"/>
            </a:pPr>
            <a:endParaRPr lang="it-IT" altLang="it-IT" sz="2400" dirty="0" smtClean="0"/>
          </a:p>
        </p:txBody>
      </p:sp>
      <p:sp>
        <p:nvSpPr>
          <p:cNvPr id="17411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C1A0E6-98AF-4E4B-A0AD-CEB2A409B216}" type="slidenum">
              <a:rPr lang="it-IT" altLang="it-IT">
                <a:solidFill>
                  <a:srgbClr val="898989"/>
                </a:solidFill>
              </a:rPr>
              <a:pPr/>
              <a:t>19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indicazioni del </a:t>
            </a:r>
            <a:r>
              <a:rPr lang="it-IT" dirty="0" err="1" smtClean="0"/>
              <a:t>miur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984556"/>
          </a:xfrm>
        </p:spPr>
        <p:txBody>
          <a:bodyPr>
            <a:normAutofit/>
          </a:bodyPr>
          <a:lstStyle/>
          <a:p>
            <a:endParaRPr lang="it-IT" b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it-IT" b="0" dirty="0"/>
              <a:t> </a:t>
            </a:r>
            <a:r>
              <a:rPr lang="it-IT" sz="2000" b="0" dirty="0" smtClean="0"/>
              <a:t>Con la </a:t>
            </a:r>
            <a:r>
              <a:rPr lang="it-IT" sz="2000" b="0" dirty="0"/>
              <a:t>nota </a:t>
            </a:r>
            <a:r>
              <a:rPr lang="it-IT" sz="2000" b="0" dirty="0" err="1"/>
              <a:t>prot</a:t>
            </a:r>
            <a:r>
              <a:rPr lang="it-IT" sz="2000" b="0" dirty="0"/>
              <a:t>. </a:t>
            </a:r>
            <a:r>
              <a:rPr lang="it-IT" sz="2000" b="0" dirty="0" smtClean="0"/>
              <a:t>47777/2017, </a:t>
            </a:r>
            <a:r>
              <a:rPr lang="it-IT" sz="2000" b="0" dirty="0"/>
              <a:t>avente ad oggetto </a:t>
            </a:r>
            <a:r>
              <a:rPr lang="it-IT" sz="2000" b="0" i="1" dirty="0"/>
              <a:t>“</a:t>
            </a:r>
            <a:r>
              <a:rPr lang="it-IT" sz="2000" i="1" dirty="0"/>
              <a:t>Indicazioni e ripartizione fondi </a:t>
            </a:r>
            <a:r>
              <a:rPr lang="it-IT" sz="2000" i="1" dirty="0" smtClean="0"/>
              <a:t>per le iniziative </a:t>
            </a:r>
            <a:r>
              <a:rPr lang="it-IT" sz="2000" i="1" dirty="0"/>
              <a:t>formative relative alla II annualità Piano di formazione docenti, </a:t>
            </a:r>
            <a:r>
              <a:rPr lang="it-IT" sz="2000" i="1" dirty="0" smtClean="0"/>
              <a:t>nonché per la  formazione </a:t>
            </a:r>
            <a:r>
              <a:rPr lang="it-IT" sz="2000" i="1" dirty="0"/>
              <a:t>docenti neoassunti a.s.2017-2018 e la formazione sui </a:t>
            </a:r>
            <a:r>
              <a:rPr lang="it-IT" sz="2000" i="1" dirty="0" smtClean="0"/>
              <a:t>temi dell’Inclusione </a:t>
            </a:r>
            <a:r>
              <a:rPr lang="it-IT" sz="2000" i="1" dirty="0" err="1" smtClean="0"/>
              <a:t>a.s.</a:t>
            </a:r>
            <a:r>
              <a:rPr lang="it-IT" sz="2000" i="1" dirty="0" smtClean="0"/>
              <a:t> 2017-2018”,</a:t>
            </a:r>
            <a:r>
              <a:rPr lang="it-IT" sz="2000" b="0" dirty="0" smtClean="0"/>
              <a:t> il MIUR ha reso note </a:t>
            </a:r>
            <a:r>
              <a:rPr lang="it-IT" sz="2000" b="0" dirty="0"/>
              <a:t>le risorse stanziate per la </a:t>
            </a:r>
            <a:r>
              <a:rPr lang="it-IT" sz="2000" b="0" dirty="0" smtClean="0"/>
              <a:t>formazione del personale docente per la seconda annualità del Piano </a:t>
            </a:r>
            <a:r>
              <a:rPr lang="it-IT" sz="2000" b="0" dirty="0" err="1" smtClean="0"/>
              <a:t>Naizonale</a:t>
            </a:r>
            <a:r>
              <a:rPr lang="it-IT" sz="2000" b="0" dirty="0" smtClean="0"/>
              <a:t>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84455"/>
            <a:ext cx="2087563" cy="111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98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3C16B-2544-4980-AA23-545B838F0BC0}" type="slidenum">
              <a:rPr lang="it-IT" altLang="it-IT" sz="1200" smtClean="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 smtClean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540568" y="836712"/>
            <a:ext cx="74882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b="1" kern="0" dirty="0" smtClean="0">
                <a:solidFill>
                  <a:srgbClr val="0000CC"/>
                </a:solidFill>
              </a:rPr>
              <a:t>La piattaforma digitale nazionale</a:t>
            </a:r>
            <a:endParaRPr lang="it-IT" b="1" kern="0" dirty="0">
              <a:solidFill>
                <a:srgbClr val="0000CC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6992441" cy="26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it-IT" sz="2400" b="0" dirty="0"/>
              <a:t>La </a:t>
            </a:r>
            <a:r>
              <a:rPr lang="it-IT" sz="2400" b="0" dirty="0" smtClean="0"/>
              <a:t>nota MIUR  </a:t>
            </a:r>
            <a:r>
              <a:rPr lang="it-IT" sz="2400" b="0" dirty="0"/>
              <a:t>si sofferma anche sulla necessità di </a:t>
            </a:r>
            <a:r>
              <a:rPr lang="it-IT" sz="2400" dirty="0"/>
              <a:t>inserire le iniziative formative di tutte le scuole nella piattaforma </a:t>
            </a:r>
            <a:r>
              <a:rPr lang="it-IT" sz="2400" dirty="0" smtClean="0"/>
              <a:t>S.O.F.I.A </a:t>
            </a:r>
            <a:r>
              <a:rPr lang="it-IT" sz="2400" b="0" dirty="0" smtClean="0"/>
              <a:t>Sistema </a:t>
            </a:r>
            <a:r>
              <a:rPr lang="it-IT" sz="2400" b="0" dirty="0"/>
              <a:t>Operativo per la Formazione e le Iniziative di Aggiornamento dei docenti), </a:t>
            </a:r>
            <a:r>
              <a:rPr lang="it-IT" sz="2400" b="0" dirty="0" smtClean="0"/>
              <a:t>il </a:t>
            </a:r>
            <a:r>
              <a:rPr lang="it-IT" sz="2400" b="0" dirty="0"/>
              <a:t>cui scopo è sia </a:t>
            </a:r>
            <a:r>
              <a:rPr lang="it-IT" sz="2400" b="0" dirty="0" smtClean="0"/>
              <a:t>raccogliere le </a:t>
            </a:r>
            <a:r>
              <a:rPr lang="it-IT" sz="2400" dirty="0"/>
              <a:t>proposte formative delle </a:t>
            </a:r>
            <a:r>
              <a:rPr lang="it-IT" sz="2400" dirty="0" smtClean="0"/>
              <a:t>scuole,</a:t>
            </a:r>
            <a:r>
              <a:rPr lang="it-IT" sz="2400" b="0" dirty="0" smtClean="0"/>
              <a:t> </a:t>
            </a:r>
            <a:r>
              <a:rPr lang="it-IT" sz="2400" b="0" dirty="0"/>
              <a:t>per dar modo ai docenti di selezionare i corsi </a:t>
            </a:r>
            <a:r>
              <a:rPr lang="it-IT" sz="2400" b="0" dirty="0" smtClean="0"/>
              <a:t>rispondenti </a:t>
            </a:r>
            <a:r>
              <a:rPr lang="it-IT" sz="2400" b="0" dirty="0"/>
              <a:t>ai loro </a:t>
            </a:r>
            <a:r>
              <a:rPr lang="it-IT" sz="2400" b="0" dirty="0" smtClean="0"/>
              <a:t>bisogni,  sia costruire </a:t>
            </a:r>
            <a:r>
              <a:rPr lang="it-IT" sz="2400" b="0" dirty="0"/>
              <a:t>un </a:t>
            </a:r>
            <a:r>
              <a:rPr lang="it-IT" sz="2400" dirty="0"/>
              <a:t>portfolio professionale </a:t>
            </a:r>
            <a:r>
              <a:rPr lang="it-IT" sz="2400" b="0" dirty="0"/>
              <a:t>che raccolga l’elenco dei percorsi di formazione svolti da ogni insegnante costituendone una vera e propria “storia formativa</a:t>
            </a:r>
            <a:r>
              <a:rPr lang="it-IT" sz="2400" b="0" dirty="0" smtClean="0"/>
              <a:t>”. </a:t>
            </a:r>
            <a:endParaRPr lang="it-IT" sz="2400" b="0" dirty="0"/>
          </a:p>
          <a:p>
            <a:pPr marL="0" algn="just">
              <a:spcBef>
                <a:spcPts val="0"/>
              </a:spcBef>
            </a:pPr>
            <a:endParaRPr lang="it-IT" sz="2400" b="0" dirty="0"/>
          </a:p>
        </p:txBody>
      </p:sp>
    </p:spTree>
    <p:extLst>
      <p:ext uri="{BB962C8B-B14F-4D97-AF65-F5344CB8AC3E}">
        <p14:creationId xmlns:p14="http://schemas.microsoft.com/office/powerpoint/2010/main" val="7984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3C16B-2544-4980-AA23-545B838F0BC0}" type="slidenum">
              <a:rPr lang="it-IT" altLang="it-IT" sz="1200" smtClean="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200" smtClean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55650" y="1638300"/>
            <a:ext cx="74882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b="1" kern="0" dirty="0" smtClean="0">
                <a:solidFill>
                  <a:srgbClr val="0000CC"/>
                </a:solidFill>
              </a:rPr>
              <a:t>Il monitoraggio</a:t>
            </a:r>
          </a:p>
          <a:p>
            <a:pPr>
              <a:defRPr/>
            </a:pPr>
            <a:r>
              <a:rPr lang="it-IT" b="1" kern="0" dirty="0" smtClean="0">
                <a:solidFill>
                  <a:srgbClr val="0000CC"/>
                </a:solidFill>
              </a:rPr>
              <a:t>qualitativo</a:t>
            </a:r>
            <a:endParaRPr lang="it-IT" b="1" kern="0" dirty="0">
              <a:solidFill>
                <a:srgbClr val="0000C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7081"/>
            <a:ext cx="3914155" cy="259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it-IT" sz="2400" b="0" dirty="0" smtClean="0"/>
              <a:t>Nella </a:t>
            </a:r>
            <a:r>
              <a:rPr lang="it-IT" sz="2400" b="0" dirty="0"/>
              <a:t>nota </a:t>
            </a:r>
            <a:r>
              <a:rPr lang="it-IT" sz="2400" b="0" dirty="0" smtClean="0"/>
              <a:t>viene evidenziata l’azione </a:t>
            </a:r>
            <a:r>
              <a:rPr lang="it-IT" sz="2400" b="0" dirty="0"/>
              <a:t>di monitoraggio qualitativo che </a:t>
            </a:r>
            <a:r>
              <a:rPr lang="it-IT" sz="2400" b="0" dirty="0" smtClean="0"/>
              <a:t>sarà </a:t>
            </a:r>
            <a:r>
              <a:rPr lang="it-IT" sz="2400" b="0" dirty="0"/>
              <a:t>svolta </a:t>
            </a:r>
            <a:r>
              <a:rPr lang="it-IT" sz="2400" b="0" dirty="0" smtClean="0"/>
              <a:t>in </a:t>
            </a:r>
            <a:r>
              <a:rPr lang="it-IT" sz="2400" dirty="0"/>
              <a:t>almeno 3 ambiti territoriali </a:t>
            </a:r>
            <a:r>
              <a:rPr lang="it-IT" sz="2400" b="0" dirty="0"/>
              <a:t>e sarà realizzata </a:t>
            </a:r>
            <a:r>
              <a:rPr lang="it-IT" sz="2400" b="0" dirty="0" smtClean="0"/>
              <a:t>dagli </a:t>
            </a:r>
            <a:r>
              <a:rPr lang="it-IT" sz="2400" b="0" dirty="0"/>
              <a:t>staff regionali per la formazione che prenderanno contatto con i Dirigenti Scolastici </a:t>
            </a:r>
            <a:r>
              <a:rPr lang="it-IT" sz="2400" b="0" dirty="0" smtClean="0"/>
              <a:t>dei poli formativi degli </a:t>
            </a:r>
            <a:r>
              <a:rPr lang="it-IT" sz="2400" b="0" dirty="0"/>
              <a:t>ambiti oggetto di monitoraggio per approfondire le </a:t>
            </a:r>
            <a:r>
              <a:rPr lang="it-IT" sz="2400" dirty="0"/>
              <a:t>dinamiche formative messe in atto </a:t>
            </a:r>
            <a:r>
              <a:rPr lang="it-IT" sz="2400" b="0" dirty="0"/>
              <a:t>e organizzeranno focus </a:t>
            </a:r>
            <a:r>
              <a:rPr lang="it-IT" sz="2400" b="0" dirty="0" err="1" smtClean="0"/>
              <a:t>group</a:t>
            </a:r>
            <a:r>
              <a:rPr lang="it-IT" sz="2400" b="0" dirty="0" smtClean="0"/>
              <a:t>, </a:t>
            </a:r>
            <a:r>
              <a:rPr lang="it-IT" sz="2400" b="0" dirty="0"/>
              <a:t>con rappresentanze di insegnanti e </a:t>
            </a:r>
            <a:r>
              <a:rPr lang="it-IT" sz="2400" b="0" dirty="0" smtClean="0"/>
              <a:t>formatori, </a:t>
            </a:r>
            <a:r>
              <a:rPr lang="it-IT" sz="2400" b="0" dirty="0"/>
              <a:t>per verificare la rispondenza e la qualità delle azioni </a:t>
            </a:r>
            <a:r>
              <a:rPr lang="it-IT" sz="2400" b="0" dirty="0" smtClean="0"/>
              <a:t>realizzate.</a:t>
            </a:r>
            <a:endParaRPr lang="it-IT" sz="2400" b="0" dirty="0"/>
          </a:p>
          <a:p>
            <a:pPr marL="0" algn="just">
              <a:spcBef>
                <a:spcPts val="0"/>
              </a:spcBef>
            </a:pPr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13733883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3C16B-2544-4980-AA23-545B838F0BC0}" type="slidenum">
              <a:rPr lang="it-IT" altLang="it-IT" sz="1200" smtClean="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200" smtClean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108520" y="692696"/>
            <a:ext cx="74882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b="1" kern="0" dirty="0" smtClean="0">
                <a:solidFill>
                  <a:srgbClr val="0000CC"/>
                </a:solidFill>
              </a:rPr>
              <a:t>I finanziamenti</a:t>
            </a:r>
            <a:endParaRPr lang="it-IT" b="1" kern="0" dirty="0">
              <a:solidFill>
                <a:srgbClr val="0000C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70" y="3717032"/>
            <a:ext cx="2781548" cy="225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357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RISORSE REGIONALI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06183"/>
              </p:ext>
            </p:extLst>
          </p:nvPr>
        </p:nvGraphicFramePr>
        <p:xfrm>
          <a:off x="539552" y="2132856"/>
          <a:ext cx="8280920" cy="1869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2"/>
                <a:gridCol w="1512168"/>
                <a:gridCol w="1872208"/>
                <a:gridCol w="1944218"/>
                <a:gridCol w="1656184"/>
              </a:tblGrid>
              <a:tr h="1229544">
                <a:tc>
                  <a:txBody>
                    <a:bodyPr/>
                    <a:lstStyle/>
                    <a:p>
                      <a:r>
                        <a:rPr lang="it-IT" dirty="0" smtClean="0"/>
                        <a:t>REGIONE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Docenti in servizio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r>
                        <a:rPr lang="it-IT" baseline="0" dirty="0" smtClean="0"/>
                        <a:t> FONDI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FONDI</a:t>
                      </a:r>
                      <a:r>
                        <a:rPr lang="it-IT" baseline="0" dirty="0" smtClean="0"/>
                        <a:t>  per la formazione</a:t>
                      </a:r>
                    </a:p>
                    <a:p>
                      <a:r>
                        <a:rPr lang="it-IT" baseline="0" dirty="0" smtClean="0"/>
                        <a:t>(28 scuole polo)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FONDO</a:t>
                      </a:r>
                      <a:r>
                        <a:rPr lang="it-IT" baseline="0" dirty="0" smtClean="0"/>
                        <a:t> REGIONALE (1%)</a:t>
                      </a:r>
                      <a:endParaRPr lang="it-IT" dirty="0"/>
                    </a:p>
                  </a:txBody>
                  <a:tcPr/>
                </a:tc>
              </a:tr>
              <a:tr h="498648">
                <a:tc>
                  <a:txBody>
                    <a:bodyPr/>
                    <a:lstStyle/>
                    <a:p>
                      <a:r>
                        <a:rPr lang="it-IT" b="1" dirty="0" smtClean="0"/>
                        <a:t>Campania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93.617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€ 3.747.226,00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€ 3.709.754,00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€ 37.472,00</a:t>
                      </a:r>
                    </a:p>
                    <a:p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6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3C16B-2544-4980-AA23-545B838F0BC0}" type="slidenum">
              <a:rPr lang="it-IT" altLang="it-IT" sz="1200" smtClean="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200" smtClean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900608" y="548680"/>
            <a:ext cx="74882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b="1" kern="0" dirty="0" smtClean="0">
                <a:solidFill>
                  <a:srgbClr val="0000CC"/>
                </a:solidFill>
              </a:rPr>
              <a:t>Le iniziative</a:t>
            </a:r>
          </a:p>
          <a:p>
            <a:pPr>
              <a:defRPr/>
            </a:pPr>
            <a:r>
              <a:rPr lang="it-IT" b="1" kern="0" dirty="0" smtClean="0">
                <a:solidFill>
                  <a:srgbClr val="0000CC"/>
                </a:solidFill>
              </a:rPr>
              <a:t> con la quota regionale </a:t>
            </a:r>
            <a:endParaRPr lang="it-IT" b="1" kern="0" dirty="0">
              <a:solidFill>
                <a:srgbClr val="0000CC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3017912" cy="201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4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INIZIATIVE PER I POLI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0" dirty="0"/>
              <a:t>Per quanto riguarda i finanziamenti del Piano nazionale formazione docenti, è prevista una quota per le azioni di monitoraggio </a:t>
            </a:r>
            <a:r>
              <a:rPr lang="it-IT" sz="1800" b="0" dirty="0" smtClean="0"/>
              <a:t>e le </a:t>
            </a:r>
            <a:r>
              <a:rPr lang="it-IT" sz="1800" b="0" dirty="0"/>
              <a:t>iniziative formative degli Uffici Scolastici Regionali, pari </a:t>
            </a:r>
            <a:r>
              <a:rPr lang="it-IT" sz="1800" dirty="0"/>
              <a:t>all'1%</a:t>
            </a:r>
            <a:r>
              <a:rPr lang="it-IT" sz="1800" b="0" dirty="0"/>
              <a:t> del totale assegnato a livello </a:t>
            </a:r>
            <a:r>
              <a:rPr lang="it-IT" sz="1800" b="0" dirty="0" smtClean="0"/>
              <a:t>regionale.</a:t>
            </a:r>
          </a:p>
          <a:p>
            <a:endParaRPr lang="it-IT" sz="1800" b="0" dirty="0"/>
          </a:p>
          <a:p>
            <a:r>
              <a:rPr lang="it-IT" sz="1800" b="0" dirty="0" smtClean="0"/>
              <a:t>La 	quota regionale sarà utilizzata prioritariamente per le azioni di formazione rivolte ai poli (</a:t>
            </a:r>
            <a:r>
              <a:rPr lang="it-IT" sz="1800" dirty="0" smtClean="0"/>
              <a:t>figure di sistema</a:t>
            </a:r>
            <a:r>
              <a:rPr lang="it-IT" sz="1800" b="0" dirty="0" smtClean="0"/>
              <a:t>) e finalizzate al </a:t>
            </a:r>
            <a:r>
              <a:rPr lang="it-IT" sz="1800" dirty="0" smtClean="0"/>
              <a:t>supporto progettuale, organizzativo e amministrativo</a:t>
            </a:r>
            <a:r>
              <a:rPr lang="it-IT" sz="1800" b="0" dirty="0" smtClean="0"/>
              <a:t> del Piano di formazione di ambito.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03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3C16B-2544-4980-AA23-545B838F0BC0}" type="slidenum">
              <a:rPr lang="it-IT" altLang="it-IT" sz="1200" smtClean="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200" smtClean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828600" y="548680"/>
            <a:ext cx="74882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b="1" kern="0" dirty="0" smtClean="0">
                <a:solidFill>
                  <a:srgbClr val="0000CC"/>
                </a:solidFill>
              </a:rPr>
              <a:t>La rendicontazione</a:t>
            </a:r>
            <a:endParaRPr lang="it-IT" b="1" kern="0" dirty="0">
              <a:solidFill>
                <a:srgbClr val="0000C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3052390" cy="175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689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SEMPLIFICAZIONE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it-IT" sz="2400" b="0" dirty="0"/>
              <a:t>L’Amministrazione Centrale sta valutando modalità di semplificazione della rendicontazione, anche attraverso l’uso di procedure informatizzate. </a:t>
            </a:r>
            <a:endParaRPr lang="it-IT" sz="2400" b="0" dirty="0" smtClean="0"/>
          </a:p>
          <a:p>
            <a:pPr marL="0">
              <a:spcBef>
                <a:spcPts val="0"/>
              </a:spcBef>
            </a:pPr>
            <a:endParaRPr lang="it-IT" sz="2400" b="0" dirty="0" smtClean="0"/>
          </a:p>
          <a:p>
            <a:pPr marL="0">
              <a:spcBef>
                <a:spcPts val="0"/>
              </a:spcBef>
            </a:pPr>
            <a:r>
              <a:rPr lang="it-IT" sz="2400" b="0" dirty="0" smtClean="0"/>
              <a:t>Eventuali </a:t>
            </a:r>
            <a:r>
              <a:rPr lang="it-IT" sz="2400" b="0" dirty="0"/>
              <a:t>differenti modalità di rendicontazione potranno essere comunicate agli Uffici scolastici </a:t>
            </a:r>
            <a:r>
              <a:rPr lang="it-IT" sz="2400" b="0" dirty="0" smtClean="0"/>
              <a:t>regionali entro </a:t>
            </a:r>
            <a:r>
              <a:rPr lang="it-IT" sz="2400" b="0" dirty="0"/>
              <a:t>il mese di </a:t>
            </a:r>
            <a:r>
              <a:rPr lang="it-IT" sz="2400" dirty="0"/>
              <a:t>maggio 2018</a:t>
            </a:r>
            <a:r>
              <a:rPr lang="it-IT" sz="24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34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CONVERGENZA DI RISORSE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00628"/>
            <a:ext cx="4248472" cy="3192468"/>
          </a:xfrm>
        </p:spPr>
        <p:txBody>
          <a:bodyPr>
            <a:normAutofit/>
          </a:bodyPr>
          <a:lstStyle/>
          <a:p>
            <a:endParaRPr lang="it-IT" b="0" dirty="0"/>
          </a:p>
          <a:p>
            <a:pPr algn="just"/>
            <a:r>
              <a:rPr lang="it-IT" sz="1800" b="0" dirty="0" smtClean="0"/>
              <a:t>Ai 28 poli formativi di ambito sono assegnate le risorse in </a:t>
            </a:r>
            <a:r>
              <a:rPr lang="it-IT" sz="1800" b="0" dirty="0"/>
              <a:t>relazione a: </a:t>
            </a:r>
          </a:p>
          <a:p>
            <a:pPr algn="just"/>
            <a:r>
              <a:rPr lang="it-IT" sz="1800" dirty="0"/>
              <a:t>1. Piano nazionale di Formazione docenti - II ANNUALITÀ </a:t>
            </a:r>
          </a:p>
          <a:p>
            <a:pPr algn="just"/>
            <a:r>
              <a:rPr lang="it-IT" sz="1800" dirty="0"/>
              <a:t>2. Periodo di formazione e prova, attività formative per i docenti neo assunti </a:t>
            </a:r>
          </a:p>
          <a:p>
            <a:pPr algn="just"/>
            <a:r>
              <a:rPr lang="it-IT" sz="1800" dirty="0"/>
              <a:t>3. Formazione sui temi dell’inclusione scolastica.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914400"/>
            <a:ext cx="4084056" cy="35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Termine per la rendicontazione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312368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it-IT" sz="2400" b="0" dirty="0"/>
              <a:t>Le scuole polo per la formazione, assegnatarie delle risorse finanziarie, al fine dell’erogazione del saldo del 50% del finanziamento, con il coordinamento </a:t>
            </a:r>
            <a:r>
              <a:rPr lang="it-IT" sz="2400" b="0" dirty="0" smtClean="0"/>
              <a:t>dell’USR, </a:t>
            </a:r>
            <a:r>
              <a:rPr lang="it-IT" sz="2400" b="0" dirty="0"/>
              <a:t>dovranno completare le attività formative e provvedere alla rendicontazione delle stesse entro e non oltre </a:t>
            </a:r>
            <a:r>
              <a:rPr lang="it-IT" sz="2400" dirty="0"/>
              <a:t>il 30 novembre 2018. </a:t>
            </a:r>
          </a:p>
        </p:txBody>
      </p:sp>
    </p:spTree>
    <p:extLst>
      <p:ext uri="{BB962C8B-B14F-4D97-AF65-F5344CB8AC3E}">
        <p14:creationId xmlns:p14="http://schemas.microsoft.com/office/powerpoint/2010/main" val="340908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NOVITA’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00628"/>
            <a:ext cx="8964488" cy="3984556"/>
          </a:xfrm>
        </p:spPr>
        <p:txBody>
          <a:bodyPr>
            <a:normAutofit/>
          </a:bodyPr>
          <a:lstStyle/>
          <a:p>
            <a:endParaRPr lang="it-IT" b="0" dirty="0"/>
          </a:p>
          <a:p>
            <a:pPr algn="just">
              <a:lnSpc>
                <a:spcPct val="150000"/>
              </a:lnSpc>
            </a:pPr>
            <a:endParaRPr lang="it-IT" sz="1800" b="0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it-IT" sz="1800" b="0" dirty="0" smtClean="0"/>
              <a:t>Le indicazioni riprendono gli elementi strutturali del Piano Nazionale di Formazione </a:t>
            </a:r>
            <a:r>
              <a:rPr lang="it-IT" altLang="it-IT" sz="1800" b="0" dirty="0"/>
              <a:t>(D.M. n.797 del 19 ottobre 2016)</a:t>
            </a:r>
            <a:r>
              <a:rPr lang="it-IT" sz="1800" b="0" dirty="0" smtClean="0"/>
              <a:t>, introducendo </a:t>
            </a:r>
            <a:r>
              <a:rPr lang="it-IT" sz="1800" dirty="0" smtClean="0"/>
              <a:t>poche ma importanti novità, finalizzate a rispondere alle esigenze emerse nel corso della formazione realizzata </a:t>
            </a:r>
            <a:r>
              <a:rPr lang="it-IT" sz="1800" b="0" dirty="0" smtClean="0"/>
              <a:t>a livello di ambito territoriale nel corso della prima annualità.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it-IT" sz="1800" b="0" dirty="0" smtClean="0"/>
              <a:t>Ogni aspetto esaminato di seguito è posto in correlazione con le criticità emerse e con alcuni suggerimenti operativi.</a:t>
            </a:r>
          </a:p>
          <a:p>
            <a:pPr>
              <a:lnSpc>
                <a:spcPct val="150000"/>
              </a:lnSpc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6336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482" y="108294"/>
            <a:ext cx="7520940" cy="548640"/>
          </a:xfrm>
        </p:spPr>
        <p:txBody>
          <a:bodyPr/>
          <a:lstStyle/>
          <a:p>
            <a:r>
              <a:rPr lang="it-IT" dirty="0" smtClean="0"/>
              <a:t>1° ASPETTO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4788024" cy="4176464"/>
          </a:xfr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it-IT" sz="2300" dirty="0" smtClean="0"/>
              <a:t>CRITICITA’</a:t>
            </a:r>
            <a:endParaRPr lang="it-IT" sz="230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it-IT" sz="2100" b="0" dirty="0" smtClean="0">
                <a:sym typeface="Webdings" panose="05030102010509060703" pitchFamily="18" charset="2"/>
              </a:rPr>
              <a:t></a:t>
            </a:r>
            <a:r>
              <a:rPr lang="it-IT" sz="2100" b="0" dirty="0" smtClean="0"/>
              <a:t>Nel corso della prima annualità, le scuole polo hanno realizzato una pianificazione di ambito che ha richiesto </a:t>
            </a:r>
            <a:r>
              <a:rPr lang="it-IT" sz="2100" dirty="0" smtClean="0">
                <a:solidFill>
                  <a:srgbClr val="FF0000"/>
                </a:solidFill>
              </a:rPr>
              <a:t>sforzi  organizzativi </a:t>
            </a:r>
            <a:r>
              <a:rPr lang="it-IT" sz="2100" b="0" dirty="0" smtClean="0"/>
              <a:t>per raccogliere e sintetizzare le diverse esigenze contenute nei Piani di formazione delle scuole dell’ambito.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it-IT" sz="2100" b="0" dirty="0" smtClean="0"/>
              <a:t>L’</a:t>
            </a:r>
            <a:r>
              <a:rPr lang="it-IT" sz="2100" dirty="0" smtClean="0">
                <a:solidFill>
                  <a:srgbClr val="FF0000"/>
                </a:solidFill>
              </a:rPr>
              <a:t>allocazione di risorse presso le singole istituzioni scolastiche </a:t>
            </a:r>
            <a:r>
              <a:rPr lang="it-IT" sz="2100" b="0" dirty="0" smtClean="0"/>
              <a:t>ha rappresentato la strategia per soddisfare bisogni specifici.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100" b="0" dirty="0">
                <a:sym typeface="Webdings" panose="05030102010509060703" pitchFamily="18" charset="2"/>
              </a:rPr>
              <a:t> </a:t>
            </a:r>
            <a:r>
              <a:rPr lang="it-IT" sz="2100" b="0" dirty="0" smtClean="0"/>
              <a:t>La fase di </a:t>
            </a:r>
            <a:r>
              <a:rPr lang="it-IT" sz="2100" dirty="0" smtClean="0">
                <a:solidFill>
                  <a:srgbClr val="FF0000"/>
                </a:solidFill>
              </a:rPr>
              <a:t>rendicontazione</a:t>
            </a:r>
            <a:r>
              <a:rPr lang="it-IT" sz="2100" b="0" dirty="0" smtClean="0"/>
              <a:t> finale e la chiusura dei procedimenti amministrativi necessari per la richiesta dei finanziamenti a saldo, non sempre può realizzarsi con efficacia quando le risorse vengono assegnate dal polo a singole istituzioni scolastiche.</a:t>
            </a:r>
            <a:endParaRPr lang="it-IT" sz="2100" b="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065762" y="2276872"/>
            <a:ext cx="3970734" cy="4581128"/>
          </a:xfrm>
          <a:prstGeom prst="rect">
            <a:avLst/>
          </a:prstGeom>
          <a:solidFill>
            <a:schemeClr val="bg1"/>
          </a:solidFill>
          <a:ln w="412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dirty="0" smtClean="0"/>
              <a:t>SUGGERIMENTI OPERATIVI</a:t>
            </a:r>
            <a:endParaRPr lang="it-IT" altLang="it-IT" sz="1800" b="0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b="0" dirty="0" smtClean="0"/>
              <a:t>Dare spazio ai bisogni di ogni scuola non può significare semplicemente «distribuire» le risorse tra le istituzioni comprese nell’ambito.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b="0" dirty="0"/>
              <a:t> </a:t>
            </a:r>
            <a:r>
              <a:rPr lang="it-IT" altLang="it-IT" sz="1800" b="0" dirty="0" smtClean="0"/>
              <a:t>Il Piano di Ambito deve poter rappresentare la sintesi e la rielaborazione per obiettivi, dei </a:t>
            </a:r>
            <a:r>
              <a:rPr lang="it-IT" altLang="it-IT" sz="1800" dirty="0" smtClean="0">
                <a:solidFill>
                  <a:srgbClr val="0000CC"/>
                </a:solidFill>
              </a:rPr>
              <a:t>principali bisogni che emergono dai piani di formazione delle singole scuole, individuandone le priorità (orientativamente 4-6).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b="0" dirty="0" smtClean="0"/>
              <a:t>Solo in qualche caso può rendersi opportuna l’assegnazione alla singola scuola.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03415" y="1952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i="1" dirty="0"/>
              <a:t>«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Dare il giusto spazio ai  bisogni 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formativi</a:t>
            </a:r>
          </a:p>
          <a:p>
            <a:pPr algn="ctr">
              <a:lnSpc>
                <a:spcPct val="150000"/>
              </a:lnSpc>
            </a:pP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di ogni scuola»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96" y="1124744"/>
            <a:ext cx="1626026" cy="86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6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482" y="108294"/>
            <a:ext cx="7520940" cy="548640"/>
          </a:xfrm>
        </p:spPr>
        <p:txBody>
          <a:bodyPr/>
          <a:lstStyle/>
          <a:p>
            <a:r>
              <a:rPr lang="it-IT" dirty="0"/>
              <a:t>2</a:t>
            </a:r>
            <a:r>
              <a:rPr lang="it-IT" dirty="0" smtClean="0"/>
              <a:t>° ASPETTO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4788024" cy="4176464"/>
          </a:xfr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sz="2300" dirty="0" smtClean="0"/>
              <a:t>CRITICITA’</a:t>
            </a:r>
            <a:endParaRPr lang="it-IT" sz="2300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100" b="0" dirty="0" smtClean="0">
                <a:sym typeface="Webdings" panose="05030102010509060703" pitchFamily="18" charset="2"/>
              </a:rPr>
              <a:t></a:t>
            </a:r>
            <a:r>
              <a:rPr lang="it-IT" sz="2100" b="0" dirty="0" smtClean="0"/>
              <a:t>Nel corso della prima annualità, sono state sperimentare in </a:t>
            </a:r>
            <a:r>
              <a:rPr lang="it-IT" sz="2100" dirty="0" smtClean="0">
                <a:solidFill>
                  <a:srgbClr val="FF0000"/>
                </a:solidFill>
              </a:rPr>
              <a:t>breve tempo </a:t>
            </a:r>
            <a:r>
              <a:rPr lang="it-IT" sz="2100" b="0" dirty="0" smtClean="0"/>
              <a:t>azioni di ricognizione dei bisogni formativi dei docenti.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2100" b="0" dirty="0" smtClean="0">
                <a:sym typeface="Webdings" panose="05030102010509060703" pitchFamily="18" charset="2"/>
              </a:rPr>
              <a:t> </a:t>
            </a:r>
            <a:r>
              <a:rPr lang="it-IT" sz="2100" b="0" dirty="0" smtClean="0"/>
              <a:t>La fase di rilevazione è stata talvolta generica, realizzata attraverso format che hanno dato modo al docente di collocarsi rispetto alle priorità del Piano nazionale o più semplicemente di esprimere  le proprie esigenze di formazione.</a:t>
            </a:r>
            <a:endParaRPr lang="it-IT" sz="2100" b="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065762" y="2420888"/>
            <a:ext cx="3970734" cy="2376264"/>
          </a:xfrm>
          <a:prstGeom prst="rect">
            <a:avLst/>
          </a:prstGeom>
          <a:solidFill>
            <a:schemeClr val="bg1"/>
          </a:solidFill>
          <a:ln w="412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dirty="0" smtClean="0"/>
              <a:t>SUGGERIMENTI OPERATIVI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it-IT" altLang="it-IT" sz="1800" b="0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it-IT" altLang="it-IT" sz="1800" b="0" dirty="0" smtClean="0"/>
              <a:t>I bisogni formativi dei docenti vanno individuati </a:t>
            </a:r>
            <a:r>
              <a:rPr lang="it-IT" altLang="it-IT" sz="1800" dirty="0" smtClean="0"/>
              <a:t>in correlazione alle specificità disciplinari o di area</a:t>
            </a:r>
            <a:r>
              <a:rPr lang="it-IT" altLang="it-IT" sz="1800" b="0" dirty="0" smtClean="0"/>
              <a:t>, o  sulla base delle </a:t>
            </a:r>
            <a:r>
              <a:rPr lang="it-IT" altLang="it-IT" sz="1800" dirty="0" smtClean="0"/>
              <a:t>funzioni svolte nella scuola.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03415" y="1952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i="1" dirty="0"/>
              <a:t>«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Dare il giusto spazio ai  bisogni 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formativi</a:t>
            </a:r>
          </a:p>
          <a:p>
            <a:pPr algn="ctr">
              <a:lnSpc>
                <a:spcPct val="150000"/>
              </a:lnSpc>
            </a:pP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dei docenti»</a:t>
            </a:r>
            <a:endParaRPr lang="it-IT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618587" y="1118599"/>
            <a:ext cx="2741656" cy="1036554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000" b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147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Bisogni della scuola e bisogni dei docenti: la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I primi due aspetti dovrebbero condurre ad una sintesi.</a:t>
            </a:r>
          </a:p>
          <a:p>
            <a:r>
              <a:rPr lang="it-IT" sz="2400" dirty="0" smtClean="0"/>
              <a:t>Ogni scuola deve innanzitutto considerare i bisogni derivanti da  RAV, </a:t>
            </a:r>
            <a:r>
              <a:rPr lang="it-IT" sz="2400" dirty="0" err="1" smtClean="0"/>
              <a:t>PdM</a:t>
            </a:r>
            <a:r>
              <a:rPr lang="it-IT" sz="2400" dirty="0" smtClean="0"/>
              <a:t>, PTOF.</a:t>
            </a:r>
          </a:p>
          <a:p>
            <a:endParaRPr lang="it-IT" sz="2400" dirty="0" smtClean="0"/>
          </a:p>
          <a:p>
            <a:r>
              <a:rPr lang="it-IT" sz="2400" dirty="0" smtClean="0"/>
              <a:t>Definita la mappatura dei bisogni, ogni docente deve collocarsi alla luce del proprio Bilancio delle competenze. </a:t>
            </a:r>
          </a:p>
          <a:p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83729" y="1988840"/>
            <a:ext cx="715456" cy="64807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95617" y="3212976"/>
            <a:ext cx="715456" cy="64807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183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611560" y="692696"/>
            <a:ext cx="3456384" cy="1296144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BISOGNI DELLA SCUOLA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611560" y="3140968"/>
            <a:ext cx="3456384" cy="1296144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BISOGNI DEL DOCENTE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6" name="Freccia circolare in giù 5"/>
          <p:cNvSpPr/>
          <p:nvPr/>
        </p:nvSpPr>
        <p:spPr>
          <a:xfrm>
            <a:off x="4499992" y="908720"/>
            <a:ext cx="2448272" cy="864096"/>
          </a:xfrm>
          <a:prstGeom prst="curved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7" name="Freccia circolare in giù 6"/>
          <p:cNvSpPr/>
          <p:nvPr/>
        </p:nvSpPr>
        <p:spPr>
          <a:xfrm flipV="1">
            <a:off x="4499992" y="3433192"/>
            <a:ext cx="2448272" cy="711696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6732240" y="2132856"/>
            <a:ext cx="2232248" cy="1440160"/>
          </a:xfrm>
          <a:prstGeom prst="ellipse">
            <a:avLst/>
          </a:prstGeom>
          <a:gradFill>
            <a:gsLst>
              <a:gs pos="0">
                <a:srgbClr val="FF6600"/>
              </a:gs>
              <a:gs pos="45000">
                <a:srgbClr val="FF660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UNITA’ FORMATIVE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682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255649" y="937874"/>
            <a:ext cx="3456384" cy="1296144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BISOGNI DELLA SCUOLA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(RAV, </a:t>
            </a:r>
            <a:r>
              <a:rPr lang="it-IT" b="1" dirty="0" err="1" smtClean="0">
                <a:solidFill>
                  <a:srgbClr val="FF0000"/>
                </a:solidFill>
              </a:rPr>
              <a:t>PdM</a:t>
            </a:r>
            <a:r>
              <a:rPr lang="it-IT" b="1" dirty="0" smtClean="0">
                <a:solidFill>
                  <a:srgbClr val="FF0000"/>
                </a:solidFill>
              </a:rPr>
              <a:t>, PTOF)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67642" y="2924944"/>
            <a:ext cx="3456384" cy="1296144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BISOGNI DEL DOCENTE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6" name="Freccia circolare in giù 5"/>
          <p:cNvSpPr/>
          <p:nvPr/>
        </p:nvSpPr>
        <p:spPr>
          <a:xfrm>
            <a:off x="3959932" y="927722"/>
            <a:ext cx="1692188" cy="864096"/>
          </a:xfrm>
          <a:prstGeom prst="curved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7" name="Freccia circolare in giù 6"/>
          <p:cNvSpPr/>
          <p:nvPr/>
        </p:nvSpPr>
        <p:spPr>
          <a:xfrm flipV="1">
            <a:off x="3959932" y="3404205"/>
            <a:ext cx="1692188" cy="711696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6516216" y="2112224"/>
            <a:ext cx="2232248" cy="1440160"/>
          </a:xfrm>
          <a:prstGeom prst="ellipse">
            <a:avLst/>
          </a:prstGeom>
          <a:gradFill>
            <a:gsLst>
              <a:gs pos="0">
                <a:srgbClr val="FF6600"/>
              </a:gs>
              <a:gs pos="45000">
                <a:srgbClr val="FF660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UNITA’ FORMATIVE</a:t>
            </a:r>
            <a:endParaRPr lang="it-IT" b="1" dirty="0"/>
          </a:p>
        </p:txBody>
      </p:sp>
      <p:sp>
        <p:nvSpPr>
          <p:cNvPr id="2" name="Rettangolo arrotondato 1"/>
          <p:cNvSpPr/>
          <p:nvPr/>
        </p:nvSpPr>
        <p:spPr>
          <a:xfrm>
            <a:off x="1223628" y="332656"/>
            <a:ext cx="2052228" cy="43204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RAV, </a:t>
            </a:r>
            <a:r>
              <a:rPr lang="it-IT" dirty="0" err="1" smtClean="0"/>
              <a:t>PDdM</a:t>
            </a:r>
            <a:r>
              <a:rPr lang="it-IT" dirty="0" smtClean="0"/>
              <a:t>, PTOF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6505551" y="1268760"/>
            <a:ext cx="2468154" cy="43204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PIANO DI FORMAZIONE</a:t>
            </a:r>
            <a:endParaRPr lang="it-IT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787451" y="4437112"/>
            <a:ext cx="2924582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BILANCIO DI COMPETENZE</a:t>
            </a:r>
            <a:endParaRPr lang="it-IT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3832038" y="2492896"/>
            <a:ext cx="2468154" cy="432048"/>
          </a:xfrm>
          <a:prstGeom prst="roundRect">
            <a:avLst/>
          </a:prstGeom>
          <a:gradFill>
            <a:gsLst>
              <a:gs pos="0">
                <a:srgbClr val="FF6600"/>
              </a:gs>
              <a:gs pos="45000">
                <a:srgbClr val="FF660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PATTO FORMATIVO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6398263" y="4005064"/>
            <a:ext cx="2468154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PORTFOLIO </a:t>
            </a:r>
            <a:endParaRPr lang="it-IT" b="1" dirty="0"/>
          </a:p>
        </p:txBody>
      </p:sp>
      <p:sp>
        <p:nvSpPr>
          <p:cNvPr id="3" name="Freccia in giù 2"/>
          <p:cNvSpPr/>
          <p:nvPr/>
        </p:nvSpPr>
        <p:spPr>
          <a:xfrm>
            <a:off x="7524328" y="1772816"/>
            <a:ext cx="360040" cy="310034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>
            <a:off x="7578334" y="3573016"/>
            <a:ext cx="306034" cy="311759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61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</TotalTime>
  <Words>1717</Words>
  <Application>Microsoft Office PowerPoint</Application>
  <PresentationFormat>Presentazione su schermo (4:3)</PresentationFormat>
  <Paragraphs>182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Palace Script MT</vt:lpstr>
      <vt:lpstr>Tahoma</vt:lpstr>
      <vt:lpstr>Times New Roman</vt:lpstr>
      <vt:lpstr>Tunga</vt:lpstr>
      <vt:lpstr>Verdana</vt:lpstr>
      <vt:lpstr>Webdings</vt:lpstr>
      <vt:lpstr>Wingdings</vt:lpstr>
      <vt:lpstr>Angoli</vt:lpstr>
      <vt:lpstr>Presentazione standard di PowerPoint</vt:lpstr>
      <vt:lpstr>Le indicazioni del miur</vt:lpstr>
      <vt:lpstr>LA CONVERGENZA DI RISORSE </vt:lpstr>
      <vt:lpstr>LE NOVITA’</vt:lpstr>
      <vt:lpstr>1° ASPETTO</vt:lpstr>
      <vt:lpstr>2° ASPETTO</vt:lpstr>
      <vt:lpstr>Bisogni della scuola e bisogni dei docenti: la sintesi</vt:lpstr>
      <vt:lpstr>Presentazione standard di PowerPoint</vt:lpstr>
      <vt:lpstr>Presentazione standard di PowerPoint</vt:lpstr>
      <vt:lpstr>fasi di sviluppo della competenza del docente</vt:lpstr>
      <vt:lpstr>3° ASPETTO</vt:lpstr>
      <vt:lpstr>4° ASPETTO</vt:lpstr>
      <vt:lpstr>5° ASPETTO</vt:lpstr>
      <vt:lpstr>LA PROGRAMMAZIONE DELLE INIZIATIVE </vt:lpstr>
      <vt:lpstr>Presentazione standard di PowerPoint</vt:lpstr>
      <vt:lpstr>Presentazione standard di PowerPoint</vt:lpstr>
      <vt:lpstr>Presentazione standard di PowerPoint</vt:lpstr>
      <vt:lpstr>Un approfondimento per la progettazione di ambito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RISORSE REGIONALI</vt:lpstr>
      <vt:lpstr>Presentazione standard di PowerPoint</vt:lpstr>
      <vt:lpstr>INIZIATIVE PER I POLI</vt:lpstr>
      <vt:lpstr>Presentazione standard di PowerPoint</vt:lpstr>
      <vt:lpstr>LA SEMPLIFICAZIONE</vt:lpstr>
      <vt:lpstr>Termine per la rendicontazione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HP</cp:lastModifiedBy>
  <cp:revision>43</cp:revision>
  <dcterms:created xsi:type="dcterms:W3CDTF">2018-02-22T14:42:48Z</dcterms:created>
  <dcterms:modified xsi:type="dcterms:W3CDTF">2018-03-14T07:11:35Z</dcterms:modified>
</cp:coreProperties>
</file>